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sldIdLst>
    <p:sldId id="256" r:id="rId2"/>
    <p:sldId id="284" r:id="rId3"/>
    <p:sldId id="298" r:id="rId4"/>
    <p:sldId id="299" r:id="rId5"/>
    <p:sldId id="287" r:id="rId6"/>
    <p:sldId id="300" r:id="rId7"/>
    <p:sldId id="302" r:id="rId8"/>
    <p:sldId id="303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4" r:id="rId18"/>
    <p:sldId id="315" r:id="rId19"/>
    <p:sldId id="316" r:id="rId20"/>
    <p:sldId id="317" r:id="rId21"/>
    <p:sldId id="318" r:id="rId22"/>
    <p:sldId id="319" r:id="rId23"/>
    <p:sldId id="321" r:id="rId24"/>
    <p:sldId id="322" r:id="rId25"/>
    <p:sldId id="324" r:id="rId26"/>
    <p:sldId id="292" r:id="rId2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CC0000"/>
    <a:srgbClr val="CC6600"/>
    <a:srgbClr val="996600"/>
    <a:srgbClr val="FFECAF"/>
    <a:srgbClr val="518BE1"/>
    <a:srgbClr val="B5CCF9"/>
    <a:srgbClr val="3D92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7" autoAdjust="0"/>
    <p:restoredTop sz="74958" autoAdjust="0"/>
  </p:normalViewPr>
  <p:slideViewPr>
    <p:cSldViewPr>
      <p:cViewPr varScale="1">
        <p:scale>
          <a:sx n="72" d="100"/>
          <a:sy n="72" d="100"/>
        </p:scale>
        <p:origin x="-11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F26F19B-19DA-43CC-9B30-3634E0340C04}" type="datetimeFigureOut">
              <a:rPr lang="es-ES"/>
              <a:pPr>
                <a:defRPr/>
              </a:pPr>
              <a:t>17/05/2019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0FF8673E-DEAB-49A5-A971-2289EF22CE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69579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96D6A83-BE5E-43C6-B684-6DA820C51AED}" type="slidenum">
              <a:rPr lang="es-ES" sz="1200" smtClean="0"/>
              <a:pPr eaLnBrk="1" hangingPunct="1"/>
              <a:t>1</a:t>
            </a:fld>
            <a:endParaRPr lang="es-E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</p:spPr>
        <p:txBody>
          <a:bodyPr/>
          <a:lstStyle>
            <a:lvl1pPr>
              <a:defRPr lang="es-ES" sz="44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5569" y="3789040"/>
            <a:ext cx="6400800" cy="1296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40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Haga clic para modificar el estilo de texto del patrón</a:t>
            </a:r>
          </a:p>
          <a:p>
            <a:pPr lvl="1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800" dirty="0" smtClean="0">
                <a:solidFill>
                  <a:srgbClr val="000000"/>
                </a:solidFill>
                <a:latin typeface="Arial Unicode MS" pitchFamily="34" charset="-128"/>
              </a:rPr>
              <a:t>Segundo nivel</a:t>
            </a:r>
          </a:p>
          <a:p>
            <a:pPr lvl="2">
              <a:spcBef>
                <a:spcPct val="20000"/>
              </a:spcBef>
              <a:buClr>
                <a:schemeClr val="tx2">
                  <a:lumMod val="50000"/>
                </a:schemeClr>
              </a:buClr>
              <a:buFontTx/>
              <a:buChar char="•"/>
              <a:defRPr/>
            </a:pPr>
            <a:r>
              <a:rPr lang="es-ES" dirty="0" smtClean="0">
                <a:solidFill>
                  <a:srgbClr val="000000"/>
                </a:solidFill>
                <a:latin typeface="Arial Unicode MS" pitchFamily="34" charset="-128"/>
              </a:rPr>
              <a:t>Tercer nivel</a:t>
            </a:r>
          </a:p>
          <a:p>
            <a:pPr lvl="3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–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Cuarto nivel</a:t>
            </a:r>
          </a:p>
          <a:p>
            <a:pPr lvl="4">
              <a:spcBef>
                <a:spcPct val="20000"/>
              </a:spcBef>
              <a:buClr>
                <a:schemeClr val="tx2">
                  <a:lumMod val="75000"/>
                </a:schemeClr>
              </a:buClr>
              <a:buFontTx/>
              <a:buChar char="»"/>
              <a:defRPr/>
            </a:pPr>
            <a:r>
              <a:rPr lang="es-ES" sz="2000" dirty="0" smtClean="0">
                <a:solidFill>
                  <a:srgbClr val="000000"/>
                </a:solidFill>
                <a:latin typeface="Arial Unicode MS" pitchFamily="34" charset="-128"/>
              </a:rPr>
              <a:t>Quinto nivel</a:t>
            </a:r>
          </a:p>
        </p:txBody>
      </p:sp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684213" y="26064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000" dirty="0" smtClean="0">
                <a:solidFill>
                  <a:schemeClr val="tx2"/>
                </a:solidFill>
                <a:latin typeface="Arial Black" pitchFamily="34" charset="0"/>
              </a:rPr>
              <a:t>Haga clic para modificar el estilo de título del patrón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37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 userDrawn="1"/>
        </p:nvSpPr>
        <p:spPr bwMode="auto">
          <a:xfrm>
            <a:off x="1331913" y="333375"/>
            <a:ext cx="71294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es-ES" sz="4400" dirty="0" smtClean="0">
                <a:solidFill>
                  <a:schemeClr val="tx2"/>
                </a:solidFill>
                <a:latin typeface="Arial Black" pitchFamily="34" charset="0"/>
              </a:rPr>
              <a:t>Ideas clave</a:t>
            </a:r>
          </a:p>
        </p:txBody>
      </p:sp>
      <p:pic>
        <p:nvPicPr>
          <p:cNvPr id="4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7" y="20638"/>
            <a:ext cx="1035050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 userDrawn="1"/>
        </p:nvSpPr>
        <p:spPr bwMode="auto">
          <a:xfrm>
            <a:off x="536972" y="1484784"/>
            <a:ext cx="8067476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dirty="0" smtClean="0">
                <a:solidFill>
                  <a:srgbClr val="000000"/>
                </a:solidFill>
                <a:latin typeface="Arial Unicode MS" pitchFamily="34" charset="-128"/>
              </a:rPr>
              <a:t>Idea clave</a:t>
            </a: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 1</a:t>
            </a:r>
          </a:p>
          <a:p>
            <a:pPr marL="457200" indent="-457200">
              <a:spcBef>
                <a:spcPct val="20000"/>
              </a:spcBef>
              <a:buClr>
                <a:schemeClr val="tx2">
                  <a:lumMod val="50000"/>
                </a:schemeClr>
              </a:buClr>
              <a:buFont typeface="Wingdings" pitchFamily="2" charset="2"/>
              <a:buChar char="ü"/>
              <a:defRPr/>
            </a:pPr>
            <a:r>
              <a:rPr lang="es-ES" sz="3200" baseline="0" dirty="0" smtClean="0">
                <a:solidFill>
                  <a:srgbClr val="000000"/>
                </a:solidFill>
                <a:latin typeface="Arial Unicode MS" pitchFamily="34" charset="-128"/>
              </a:rPr>
              <a:t>Idea clave 2</a:t>
            </a:r>
          </a:p>
        </p:txBody>
      </p:sp>
    </p:spTree>
    <p:extLst>
      <p:ext uri="{BB962C8B-B14F-4D97-AF65-F5344CB8AC3E}">
        <p14:creationId xmlns:p14="http://schemas.microsoft.com/office/powerpoint/2010/main" val="397126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C52FD-2590-418F-B853-56C0691D2CA8}" type="datetimeFigureOut">
              <a:rPr lang="es-ES"/>
              <a:pPr>
                <a:defRPr/>
              </a:pPr>
              <a:t>17/05/2019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1966-7F7B-4234-99CE-166EF6C5EC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235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1711-CBEC-4B81-BBD0-B11A6F678385}" type="datetimeFigureOut">
              <a:rPr lang="es-ES"/>
              <a:pPr>
                <a:defRPr/>
              </a:pPr>
              <a:t>17/05/2019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0F827-DEC1-4D10-9BEA-49F4941E46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436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5613" y="188640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9" name="8 CuadroTexto"/>
          <p:cNvSpPr txBox="1"/>
          <p:nvPr userDrawn="1"/>
        </p:nvSpPr>
        <p:spPr>
          <a:xfrm>
            <a:off x="611560" y="1484784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1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r>
              <a:rPr lang="es-ES" sz="3200" kern="1200" baseline="0" dirty="0" smtClean="0">
                <a:solidFill>
                  <a:srgbClr val="000000"/>
                </a:solidFill>
                <a:latin typeface="Arial Unicode MS" pitchFamily="34" charset="-128"/>
                <a:ea typeface="+mn-ea"/>
                <a:cs typeface="+mn-cs"/>
              </a:rPr>
              <a:t>Viñeta 2</a:t>
            </a: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 smtClean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  <a:p>
            <a:pPr marL="457200" indent="-457200">
              <a:buClr>
                <a:schemeClr val="tx2">
                  <a:lumMod val="50000"/>
                </a:schemeClr>
              </a:buClr>
              <a:buFont typeface="Arial" pitchFamily="34" charset="0"/>
              <a:buChar char="•"/>
            </a:pPr>
            <a:endParaRPr lang="es-ES" sz="3200" kern="1200" baseline="0" dirty="0">
              <a:solidFill>
                <a:srgbClr val="000000"/>
              </a:solidFill>
              <a:latin typeface="Arial Unicode MS" pitchFamily="34" charset="-128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6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38550" y="404664"/>
            <a:ext cx="8229600" cy="1143000"/>
          </a:xfrm>
        </p:spPr>
        <p:txBody>
          <a:bodyPr/>
          <a:lstStyle>
            <a:lvl1pPr>
              <a:defRPr lang="es-ES" sz="4000" kern="1200" dirty="0">
                <a:solidFill>
                  <a:schemeClr val="tx2"/>
                </a:solidFill>
                <a:latin typeface="Arial Black" pitchFamily="34" charset="0"/>
                <a:ea typeface="+mn-ea"/>
                <a:cs typeface="+mn-cs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5611639" y="2251323"/>
            <a:ext cx="3168650" cy="3065463"/>
            <a:chOff x="3035" y="1570"/>
            <a:chExt cx="2204" cy="2158"/>
          </a:xfrm>
        </p:grpSpPr>
        <p:pic>
          <p:nvPicPr>
            <p:cNvPr id="5" name="Picture 8"/>
            <p:cNvPicPr>
              <a:picLocks noChangeAspect="1" noChangeArrowheads="1"/>
            </p:cNvPicPr>
            <p:nvPr>
              <p:custDataLst>
                <p:tags r:id="rId1"/>
              </p:custDataLst>
            </p:nvPr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010"/>
            <a:stretch>
              <a:fillRect/>
            </a:stretch>
          </p:blipFill>
          <p:spPr bwMode="auto">
            <a:xfrm>
              <a:off x="3035" y="1933"/>
              <a:ext cx="2126" cy="17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3107" y="1570"/>
              <a:ext cx="2132" cy="3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s-ES" b="1" i="1" smtClean="0">
                  <a:latin typeface="Verdana" pitchFamily="34" charset="0"/>
                </a:rPr>
                <a:t>Eskerrik asko!!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5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 smtClean="0"/>
              <a:t>Titulo de estilo de diapositiva</a:t>
            </a:r>
          </a:p>
        </p:txBody>
      </p:sp>
      <p:pic>
        <p:nvPicPr>
          <p:cNvPr id="1027" name="3B33EDE9-9423-4829-8EB1-3CF2B89F22E2" descr="A0C906B2-1E21-4B76-9682-5B3575CFFF58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5367338"/>
            <a:ext cx="9136062" cy="149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9" r:id="rId4"/>
    <p:sldLayoutId id="2147483880" r:id="rId5"/>
    <p:sldLayoutId id="2147483885" r:id="rId6"/>
    <p:sldLayoutId id="2147483887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s-ES" sz="4400" kern="1200" dirty="0" smtClean="0">
          <a:solidFill>
            <a:schemeClr val="tx2"/>
          </a:solidFill>
          <a:latin typeface="Arial Black" pitchFamily="34" charset="0"/>
          <a:ea typeface="+mn-ea"/>
          <a:cs typeface="+mn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euskadi.eus/contenidos/informacion/cevime_infac_2019/eu_def/adjuntos/INFAC_27_1_segurtasuna.pdf" TargetMode="External"/><Relationship Id="rId4" Type="http://schemas.openxmlformats.org/officeDocument/2006/relationships/hyperlink" Target="http://www.osakidetza.euskadi.eus/contenidos/informacion/cevime_infac_2017/eu_def/adjuntos/INFAC%20Vol%2025%20n&#186;%204_seinaleak%20eta%20alertak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f.uab.cat/assets/pdf/productes/bg/es/bg302.17e.pdf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916832"/>
            <a:ext cx="7916416" cy="2303463"/>
          </a:xfrm>
        </p:spPr>
        <p:txBody>
          <a:bodyPr/>
          <a:lstStyle/>
          <a:p>
            <a:r>
              <a:rPr lang="es-ES" sz="3000" b="1" dirty="0" smtClean="0"/>
              <a:t>MEDIKAMENTUEN SEGURTASUNA:</a:t>
            </a:r>
            <a:br>
              <a:rPr lang="es-ES" sz="3000" b="1" dirty="0" smtClean="0"/>
            </a:br>
            <a:r>
              <a:rPr lang="es-ES" sz="2400" dirty="0" smtClean="0"/>
              <a:t>2017-2018AN </a:t>
            </a:r>
            <a:r>
              <a:rPr lang="es-ES" sz="2400" dirty="0"/>
              <a:t>SORTUTAKO SEINALEAK ETA ALERTAK</a:t>
            </a:r>
            <a:r>
              <a:rPr lang="es-ES" sz="2400" dirty="0" smtClean="0"/>
              <a:t> </a:t>
            </a: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s-ES_tradnl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s-ES_tradnl" sz="3600" dirty="0" smtClean="0"/>
              <a:t>27 </a:t>
            </a:r>
            <a:r>
              <a:rPr lang="es-ES_tradnl" sz="3600" dirty="0" err="1"/>
              <a:t>Lib</a:t>
            </a:r>
            <a:r>
              <a:rPr lang="es-ES_tradnl" sz="3600" dirty="0"/>
              <a:t>, 1</a:t>
            </a:r>
            <a:r>
              <a:rPr lang="es-ES_tradnl" sz="3600" dirty="0" smtClean="0"/>
              <a:t> </a:t>
            </a:r>
            <a:r>
              <a:rPr lang="es-ES_tradnl" sz="3600" dirty="0" err="1"/>
              <a:t>Zk</a:t>
            </a:r>
            <a:r>
              <a:rPr lang="es-ES_tradnl" sz="3600" dirty="0"/>
              <a:t>. </a:t>
            </a:r>
            <a:r>
              <a:rPr lang="es-ES_tradnl" sz="3600" dirty="0" smtClean="0"/>
              <a:t>2019</a:t>
            </a:r>
            <a:endParaRPr lang="es-ES" sz="3600" dirty="0" smtClean="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(IV)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Hidroklorotiazida</a:t>
            </a:r>
            <a:r>
              <a:rPr lang="es-ES" sz="2400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(HKTZ) eta </a:t>
            </a:r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larruazaleko</a:t>
            </a:r>
            <a:r>
              <a:rPr lang="es-ES" sz="2400" u="sng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minbizia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78644" y="1360736"/>
            <a:ext cx="8241828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2018an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AEMPSen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oharrak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HKTZ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luzaro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erabiltzeak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lotu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larruazaleko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minbizi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ez-melanozitikoarekin</a:t>
            </a:r>
            <a:endParaRPr lang="es-ES" sz="1800" b="1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Danimarkako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ikerketa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epidemiologikoren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arabera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50.000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mg-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dosi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metatuak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11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urtez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12,5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mg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eguneroko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800100" lvl="1" indent="-342900" algn="just">
              <a:buClr>
                <a:schemeClr val="tx2"/>
              </a:buClr>
              <a:buFont typeface="Wingdings"/>
              <a:buChar char="à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Kartzinoma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Basozelularra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1,3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aldiz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areagotzen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800100" lvl="1" indent="-342900" algn="just">
              <a:buClr>
                <a:schemeClr val="tx2"/>
              </a:buClr>
              <a:buFont typeface="Wingdings"/>
              <a:buChar char="à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Kartzinoma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Espinozelularra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izatekoa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4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aldiz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areagotzen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HKTZren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fotosentsibilizazio-eragina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horren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kausa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daiteke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Intzidentzia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-tasa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larruazalaren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fenotipoen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Europako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eskualdeen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araberakoa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da</a:t>
            </a:r>
          </a:p>
          <a:p>
            <a:pPr lvl="1" algn="just">
              <a:buClr>
                <a:schemeClr val="tx2"/>
              </a:buClr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Espainian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zenbatesten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intzidentzia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lvl="1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Basozelularra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urteko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253/100.000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pertsonakoa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1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Espinozelularra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urteko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 38/100.000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pertsonakoa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3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(V)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Hidroklorotiazida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larruazaleko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minbizia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23528" y="1628800"/>
            <a:ext cx="81208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AEMPS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ikerketa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lotura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horri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buruzko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informazioa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lortzeko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de-DE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AEMPSen gomendioak:</a:t>
            </a: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HKTZren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erabilera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berriz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ebaluatzea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larruazaleko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minbizi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ez-melanozitokoa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duten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pazienteetan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Dauden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lesioak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berrien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agerpena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zaintzea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</a:t>
            </a:r>
            <a:r>
              <a:rPr lang="es-ES" sz="1800" dirty="0"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balorazio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espezializatua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Eguzkiaren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argitik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babesteko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neurriak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HKTZren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aukerak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b="1" dirty="0" err="1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klortalidona</a:t>
            </a:r>
            <a:r>
              <a:rPr lang="es-ES" sz="1800" b="1" dirty="0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b="1" dirty="0" err="1" smtClean="0">
                <a:solidFill>
                  <a:schemeClr val="accent1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indapamida</a:t>
            </a:r>
            <a:endParaRPr lang="es-ES" sz="1800" b="1" dirty="0" smtClean="0">
              <a:solidFill>
                <a:schemeClr val="accent1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Tx/>
              <a:buChar char="-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Farmako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hauen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eragina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frogatuta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gaixotasun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kardiobaskularren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prebentzioan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Tx/>
              <a:buChar char="-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Muga: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konbinazio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posiblerik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beste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antihipertentsiboekin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Tx/>
              <a:buChar char="-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Danimarkako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behaketako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ikerketan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zen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lotura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aurkitu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indapamidarekin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	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89620" y="3789040"/>
            <a:ext cx="8208912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33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(VI)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K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inolonak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fluorkinolonak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erabiltzeko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murrizketa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berriak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95536" y="1628800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efektu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larri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ezgaitzaile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potentzialki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atzeraezinak</a:t>
            </a:r>
            <a:endParaRPr lang="es-ES" sz="2000" b="1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Maila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muskuloeskeletikoan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nerbio-sisteman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Tendinopatia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Akilesen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tendoia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haustearen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intzidentzia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populazio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orokorrarena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baino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lau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bider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handiagoa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Muskuluetako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ahultasuna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europatia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periferikoa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isfuntzio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autonomikoa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oaren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nahasmenduak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Disfuntzio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kognitiboa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ahasmendu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psikiatrikoak</a:t>
            </a:r>
            <a:endParaRPr lang="es-ES" sz="2000" dirty="0">
              <a:solidFill>
                <a:schemeClr val="tx2"/>
              </a:solidFill>
              <a:ea typeface="Arial Unicode MS" pitchFamily="34" charset="-128"/>
              <a:cs typeface="Arial Unicode MS" pitchFamily="34" charset="-128"/>
              <a:sym typeface="Wingdings" panose="05000000000000000000" pitchFamily="2" charset="2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				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Kontuan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hartuta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badaudela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aukera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					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terapeutikoak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</a:t>
            </a:r>
            <a:endParaRPr lang="es-ES" sz="20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7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(VIII)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K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inolonak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fluorkinolonak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erabiltzeko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murrizketa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berriak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1272" y="1628800"/>
            <a:ext cx="820891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PRACen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gomendioak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Ez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agindu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kinolonak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fluorokinolonak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ere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infekzio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arinak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automugatuak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tratatzeko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bidaiariaren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beherakoaren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beheko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gernu-bideen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infekzio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errepikarien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profilaxian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159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Kinolonekin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lotutako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efektuak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pazienteei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Soilik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beste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antibiotiko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batzuk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eraginkorrak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direnean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jasaten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direnean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infekzio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arin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ertainetarako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Kontuan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adinekoek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transplantea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dutenek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kortikoideak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hartzen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dituztenek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handiagoa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dutela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tendoietako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lesioak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Pazienteei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jakinarazi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zaie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horrelako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erreakzioak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daitezkela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PRAC </a:t>
            </a:r>
            <a:r>
              <a:rPr lang="es-ES" sz="18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18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Farmakozaintzako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Arriskuak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Ebaluatzeko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Europako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Batzordea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428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(IX)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K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inolonak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fluorkinolonak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erabiltzeko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murrizketa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berriak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0880" y="1772816"/>
            <a:ext cx="78488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Beste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erreakzio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aipagarriak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Aneurisma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eta aorta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disekzionatzeko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ia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bikoitza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0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fluorokinolona</a:t>
            </a:r>
            <a:r>
              <a:rPr lang="es-ES" sz="20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sistemikoekin</a:t>
            </a:r>
            <a:r>
              <a:rPr lang="es-ES" sz="20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tratatutako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pazienteetan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antibiotikorik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dutenekin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amoxizilina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dutenekin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alderatuta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handiagoa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da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adinekoetan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Moxifloxazinoarekin</a:t>
            </a:r>
            <a:r>
              <a:rPr lang="es-ES" sz="20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nekrolisi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epidermiko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toxikoa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eragiteko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handiagoa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2008an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AEMPSen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oharra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gibeleko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eta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larruazaleko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asaldura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larriak</a:t>
            </a:r>
            <a:endParaRPr lang="es-ES" sz="2000" b="1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1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3690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+mn-lt"/>
              </a:rPr>
              <a:t>FABRIKAZIO-PROZESUAK ETA EZPURUTASUNAK: </a:t>
            </a:r>
            <a:r>
              <a:rPr lang="es-ES" sz="2800" b="1" dirty="0" smtClean="0">
                <a:latin typeface="+mn-lt"/>
              </a:rPr>
              <a:t/>
            </a:r>
            <a:br>
              <a:rPr lang="es-ES" sz="2800" b="1" dirty="0" smtClean="0">
                <a:latin typeface="+mn-lt"/>
              </a:rPr>
            </a:br>
            <a:r>
              <a:rPr lang="es-ES" sz="2800" b="1" dirty="0" smtClean="0">
                <a:latin typeface="+mn-lt"/>
              </a:rPr>
              <a:t>SARTANAK </a:t>
            </a:r>
            <a:r>
              <a:rPr lang="es-ES" sz="2800" b="1" dirty="0">
                <a:latin typeface="+mn-lt"/>
              </a:rPr>
              <a:t>ETA </a:t>
            </a:r>
            <a:r>
              <a:rPr lang="es-ES" sz="2800" b="1" dirty="0" smtClean="0">
                <a:latin typeface="+mn-lt"/>
              </a:rPr>
              <a:t>NITROSAMINAK (I)</a:t>
            </a:r>
            <a:endParaRPr lang="es-ES" sz="28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endParaRPr lang="es-ES" sz="17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95536" y="148478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AEMPSek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2018ko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uztailetik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balsartana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lote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batzuk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erretiratu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ditu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Ezpurutasun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batzuk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N-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nitrosodimetilamina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(NDMA) eta N-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nitrosodietilamina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(NDEA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gizakientzat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kartzinogenoak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seguruenik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hauteman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solidFill>
                <a:srgbClr val="FF0000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Aurretiazko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ebaluazio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batean,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EMAk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zenbatetsi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du: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minbizi-kasu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gehiago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/ 5.000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pazienteko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oharpenak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aipatzen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hartuta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balsartanen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kasuan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dosirik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handienean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: 320 mg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egunean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zazpi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urtez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egunero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Ezpurutasun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jatorria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zenbait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ekoizlek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2012tik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fabrikazio-prozesuan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sartutako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aldaketak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direla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EMAk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baimendu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onartutako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aldaketak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546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36908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latin typeface="+mn-lt"/>
              </a:rPr>
              <a:t>FABRIKAZIO-PROZESUAK ETA EZPURUTASUNAK: </a:t>
            </a:r>
            <a:r>
              <a:rPr lang="es-ES" sz="2800" b="1" dirty="0" smtClean="0">
                <a:latin typeface="+mn-lt"/>
              </a:rPr>
              <a:t/>
            </a:r>
            <a:br>
              <a:rPr lang="es-ES" sz="2800" b="1" dirty="0" smtClean="0">
                <a:latin typeface="+mn-lt"/>
              </a:rPr>
            </a:br>
            <a:r>
              <a:rPr lang="es-ES" sz="2800" b="1" dirty="0" smtClean="0">
                <a:latin typeface="+mn-lt"/>
              </a:rPr>
              <a:t>SARTANAK </a:t>
            </a:r>
            <a:r>
              <a:rPr lang="es-ES" sz="2800" b="1" dirty="0">
                <a:latin typeface="+mn-lt"/>
              </a:rPr>
              <a:t>ETA </a:t>
            </a:r>
            <a:r>
              <a:rPr lang="es-ES" sz="2800" b="1" dirty="0" smtClean="0">
                <a:latin typeface="+mn-lt"/>
              </a:rPr>
              <a:t>NITROSAMINAK (II)</a:t>
            </a:r>
            <a:endParaRPr lang="es-ES" sz="28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784" y="1412776"/>
            <a:ext cx="784887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EMAK 20019an AHA-II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guztien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abaluaketaren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ondorioak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Irbesartan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lote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batzuk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erretiratu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Laborategi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fabrikatzaileek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fabrikazio-prozesuak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berrikusi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dute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Saiakuntzak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dituztela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substantzia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horien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kopuru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txikienak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ere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hautemateko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Bi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urteko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epea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daukate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fabrikazio-prozesuetan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aldaketak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Nitrosaminen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eraginpean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egoteko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denbora-mugak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ezarri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600" dirty="0"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Estatu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Batuetan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losartan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lote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batzuk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erretiratu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arrazoi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beragatik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911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b="1" dirty="0" smtClean="0">
                <a:latin typeface="+mn-lt"/>
              </a:rPr>
              <a:t>PREBENTZIOKO </a:t>
            </a:r>
            <a:r>
              <a:rPr lang="es-ES" sz="2800" b="1" dirty="0">
                <a:latin typeface="+mn-lt"/>
              </a:rPr>
              <a:t>FARMAKOAK ETA </a:t>
            </a:r>
            <a:br>
              <a:rPr lang="es-ES" sz="2800" b="1" dirty="0">
                <a:latin typeface="+mn-lt"/>
              </a:rPr>
            </a:br>
            <a:r>
              <a:rPr lang="es-ES" sz="2800" b="1" dirty="0">
                <a:latin typeface="+mn-lt"/>
              </a:rPr>
              <a:t>ONURA/ARRISKUA BALANTZE ZALANTZAGARRIA (I)</a:t>
            </a:r>
            <a:endParaRPr lang="es-ES" sz="2800" b="1" dirty="0" smtClean="0">
              <a:solidFill>
                <a:schemeClr val="tx2"/>
              </a:solidFill>
              <a:latin typeface="+mn-lt"/>
            </a:endParaRPr>
          </a:p>
          <a:p>
            <a:pPr algn="l">
              <a:spcBef>
                <a:spcPts val="600"/>
              </a:spcBef>
            </a:pP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Denosumab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Prolia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®, ▼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Xgeva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®):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kanpoko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entzunbideko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osteonekrosia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tratamenduaren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ondorengo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hausturak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errebote-efektua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) eta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lehen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mailako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neoplasia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gaizto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berriak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0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80356" y="2348880"/>
            <a:ext cx="78488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osteoporosian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hezurrak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kaltetzen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neoplasietan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baimendutako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antigorputz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monoklonala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arrisku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batzuekin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lotuta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kanpoko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entzunbideko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osteonekrosi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asailezurreko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osteonekrosiaren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antzeko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mekanismoa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duaka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/>
              <a:t>arrisku-faktoreak</a:t>
            </a:r>
            <a:r>
              <a:rPr lang="es-ES" sz="1800" dirty="0" smtClean="0"/>
              <a:t>: </a:t>
            </a:r>
            <a:r>
              <a:rPr lang="es-ES" sz="1800" dirty="0" err="1" smtClean="0"/>
              <a:t>esteroideen</a:t>
            </a:r>
            <a:r>
              <a:rPr lang="es-ES" sz="1800" dirty="0" smtClean="0"/>
              <a:t> </a:t>
            </a:r>
            <a:r>
              <a:rPr lang="es-ES" sz="1800" dirty="0" err="1"/>
              <a:t>erabilera</a:t>
            </a:r>
            <a:r>
              <a:rPr lang="es-ES" sz="1800" dirty="0"/>
              <a:t>, </a:t>
            </a:r>
            <a:r>
              <a:rPr lang="es-ES" sz="1800" dirty="0" err="1"/>
              <a:t>kimioterapia</a:t>
            </a:r>
            <a:r>
              <a:rPr lang="es-ES" sz="1800" dirty="0"/>
              <a:t> eta/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 smtClean="0"/>
              <a:t>tokiko</a:t>
            </a:r>
            <a:r>
              <a:rPr lang="es-ES" sz="1800" dirty="0" smtClean="0"/>
              <a:t> </a:t>
            </a:r>
            <a:r>
              <a:rPr lang="es-ES" sz="1800" dirty="0" err="1" smtClean="0"/>
              <a:t>arrisku-faktoreak</a:t>
            </a:r>
            <a:r>
              <a:rPr lang="es-ES" sz="1800" dirty="0" smtClean="0"/>
              <a:t> (</a:t>
            </a:r>
            <a:r>
              <a:rPr lang="es-ES" sz="1800" dirty="0" err="1" smtClean="0"/>
              <a:t>infekzioa</a:t>
            </a:r>
            <a:r>
              <a:rPr lang="es-ES" sz="1800" dirty="0" smtClean="0"/>
              <a:t> </a:t>
            </a:r>
            <a:r>
              <a:rPr lang="es-ES" sz="1800" dirty="0" err="1"/>
              <a:t>edo</a:t>
            </a:r>
            <a:r>
              <a:rPr lang="es-ES" sz="1800" dirty="0"/>
              <a:t> </a:t>
            </a:r>
            <a:r>
              <a:rPr lang="es-ES" sz="1800" dirty="0" err="1" smtClean="0"/>
              <a:t>traumatismoa</a:t>
            </a:r>
            <a:r>
              <a:rPr lang="es-ES" sz="1800" dirty="0" smtClean="0"/>
              <a:t>) </a:t>
            </a:r>
          </a:p>
          <a:p>
            <a:pPr marL="6159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ontuan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hartu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/>
              <a:t>entzunbideko</a:t>
            </a:r>
            <a:r>
              <a:rPr lang="es-ES" sz="1800" dirty="0" smtClean="0"/>
              <a:t> </a:t>
            </a:r>
            <a:r>
              <a:rPr lang="es-ES" sz="1800" dirty="0" err="1" smtClean="0"/>
              <a:t>sintomak</a:t>
            </a:r>
            <a:r>
              <a:rPr lang="es-ES" sz="1800" dirty="0" smtClean="0"/>
              <a:t> (</a:t>
            </a:r>
            <a:r>
              <a:rPr lang="es-ES" sz="1800" dirty="0" err="1" smtClean="0"/>
              <a:t>belarriko</a:t>
            </a:r>
            <a:r>
              <a:rPr lang="es-ES" sz="1800" dirty="0" smtClean="0"/>
              <a:t> </a:t>
            </a:r>
            <a:r>
              <a:rPr lang="es-ES" sz="1800" dirty="0" err="1" smtClean="0"/>
              <a:t>infekzio</a:t>
            </a:r>
            <a:r>
              <a:rPr lang="es-ES" sz="1800" dirty="0" smtClean="0"/>
              <a:t> </a:t>
            </a:r>
            <a:r>
              <a:rPr lang="es-ES" sz="1800" dirty="0" err="1" smtClean="0"/>
              <a:t>kronikoak</a:t>
            </a:r>
            <a:r>
              <a:rPr lang="es-ES" sz="1800" dirty="0" smtClean="0"/>
              <a:t>) </a:t>
            </a:r>
            <a:r>
              <a:rPr lang="es-ES" sz="1800" dirty="0" err="1" smtClean="0"/>
              <a:t>agertzen</a:t>
            </a:r>
            <a:r>
              <a:rPr lang="es-ES" sz="1800" dirty="0" smtClean="0"/>
              <a:t> </a:t>
            </a:r>
            <a:r>
              <a:rPr lang="es-ES" sz="1800" dirty="0" err="1" smtClean="0"/>
              <a:t>direnean</a:t>
            </a:r>
            <a:endParaRPr lang="es-ES" sz="1800" dirty="0" smtClean="0"/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6068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b="1" dirty="0" smtClean="0">
                <a:latin typeface="+mn-lt"/>
              </a:rPr>
              <a:t>PREBENTZIOKO </a:t>
            </a:r>
            <a:r>
              <a:rPr lang="es-ES" sz="2800" b="1" dirty="0">
                <a:latin typeface="+mn-lt"/>
              </a:rPr>
              <a:t>FARMAKOAK ETA </a:t>
            </a:r>
            <a:br>
              <a:rPr lang="es-ES" sz="2800" b="1" dirty="0">
                <a:latin typeface="+mn-lt"/>
              </a:rPr>
            </a:br>
            <a:r>
              <a:rPr lang="es-ES" sz="2800" b="1" dirty="0">
                <a:latin typeface="+mn-lt"/>
              </a:rPr>
              <a:t>ONURA/ARRISKUA BALANTZE ZALANTZAGARRIA (</a:t>
            </a:r>
            <a:r>
              <a:rPr lang="es-ES" sz="2800" b="1" dirty="0" smtClean="0">
                <a:latin typeface="+mn-lt"/>
              </a:rPr>
              <a:t>II)</a:t>
            </a:r>
            <a:endParaRPr lang="es-ES" sz="2800" b="1" dirty="0" smtClean="0">
              <a:solidFill>
                <a:schemeClr val="tx2"/>
              </a:solidFill>
              <a:latin typeface="+mn-lt"/>
            </a:endParaRPr>
          </a:p>
          <a:p>
            <a:pPr algn="l">
              <a:spcBef>
                <a:spcPts val="600"/>
              </a:spcBef>
            </a:pP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Denosumab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Prolia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®, ▼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Xgeva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®):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kanpoko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entzunbideko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osteonekrosia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tratamenduaren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ondorengo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hausturak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errebote-efektua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) eta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lehen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mailako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neoplasia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gaizto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berriak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0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1756" y="2227109"/>
            <a:ext cx="79806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bizkarrezurreko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haustura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anizkoitzak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tratamendua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utzi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ondoren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errebote-efektuak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  <a:endParaRPr lang="es-ES" sz="1800" b="1" dirty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endParaRPr lang="es-ES" sz="14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errebote-efektua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bizkarreko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haustura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anizkoitzen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intzidentzia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handitzea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61595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denosumabaren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azken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injekziotik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16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hilabete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igaro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ondoren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bizkarrezurreko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hausturaren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intzidentzia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% 15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ingurukoa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daiteke</a:t>
            </a: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hezur-ordezkoen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markatzaileak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ugaritzea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hezurraren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dentsitatea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azkar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txikiagotzea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bisfosfonatoak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bezala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denosumaba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hezur-matrizean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txertatzen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tratamendua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amaitzean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hezur-erresortzioa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ezabatuta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geratzen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615950" lvl="0" indent="-285750" algn="just">
              <a:buClr>
                <a:srgbClr val="4BACC6"/>
              </a:buClr>
              <a:buFont typeface="Wingdings" panose="05000000000000000000" pitchFamily="2" charset="2"/>
              <a:buChar char="ü"/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kentzen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denean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errebote-efektua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gutxitzeko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proposatu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ordezko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tratamendua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ipintzea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bisfosfonato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indartsuren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azido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zoledronikoa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alendronatoa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...)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3312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188640"/>
            <a:ext cx="82296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b="1" dirty="0" smtClean="0">
                <a:latin typeface="+mn-lt"/>
              </a:rPr>
              <a:t>PREBENTZIOKO </a:t>
            </a:r>
            <a:r>
              <a:rPr lang="es-ES" sz="2800" b="1" dirty="0">
                <a:latin typeface="+mn-lt"/>
              </a:rPr>
              <a:t>FARMAKOAK ETA </a:t>
            </a:r>
            <a:br>
              <a:rPr lang="es-ES" sz="2800" b="1" dirty="0">
                <a:latin typeface="+mn-lt"/>
              </a:rPr>
            </a:br>
            <a:r>
              <a:rPr lang="es-ES" sz="2800" b="1" dirty="0">
                <a:latin typeface="+mn-lt"/>
              </a:rPr>
              <a:t>ONURA/ARRISKUA BALANTZE ZALANTZAGARRIA (</a:t>
            </a:r>
            <a:r>
              <a:rPr lang="es-ES" sz="2800" b="1" dirty="0" smtClean="0">
                <a:latin typeface="+mn-lt"/>
              </a:rPr>
              <a:t>III)</a:t>
            </a:r>
            <a:endParaRPr lang="es-ES" sz="2800" b="1" dirty="0" smtClean="0">
              <a:solidFill>
                <a:schemeClr val="tx2"/>
              </a:solidFill>
              <a:latin typeface="+mn-lt"/>
            </a:endParaRPr>
          </a:p>
          <a:p>
            <a:pPr algn="l">
              <a:spcBef>
                <a:spcPts val="600"/>
              </a:spcBef>
            </a:pP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Denosumab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Prolia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®, ▼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Xgeva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®):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kanpoko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entzunbideko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osteonekrosia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tratamenduaren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ondorengo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hausturak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(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errebote-efektua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) eta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lehen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mailako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neoplasia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gaizto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berriak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0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0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0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51756" y="2348880"/>
            <a:ext cx="79806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ehen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mailako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neoplasia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gaizto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berriak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intzidentzia</a:t>
            </a:r>
            <a:endParaRPr lang="es-ES" sz="1800" b="1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30200"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▼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Xgeva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® (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denosumab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1800" dirty="0" smtClean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1800" dirty="0" smtClean="0"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1,1%   vs Ácido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zoledrónico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1800" dirty="0"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0,6%</a:t>
            </a:r>
          </a:p>
          <a:p>
            <a:pPr marL="533400"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746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Azken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urte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hauetan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osteoporosiarentzako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farmakoei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buruzko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zenbait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alerta 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helarazi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ditugu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Farmako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hauek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onura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zalantzagarriak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74650" indent="-285750" algn="just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steoporosiarentzako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farmakoak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antzeko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prebentzio-jardueren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erabiltzerakoan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kontuan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da: </a:t>
            </a:r>
          </a:p>
          <a:p>
            <a:pPr marL="831850" lvl="1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onura-arrisku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balantzea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argi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garbi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aldekoa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litzateke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</a:p>
          <a:p>
            <a:pPr marL="831850" lvl="1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benetan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horiek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hartzeko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baldintzak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betetzen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dituztenei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soilik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agindu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litzaizkieke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698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b="1" dirty="0" smtClean="0">
                <a:latin typeface="+mj-lt"/>
              </a:rPr>
              <a:t>AURKIBIDEA </a:t>
            </a:r>
            <a:r>
              <a:rPr lang="es-ES" sz="4000" b="1" dirty="0" smtClean="0">
                <a:solidFill>
                  <a:schemeClr val="tx2"/>
                </a:solidFill>
                <a:latin typeface="+mj-lt"/>
              </a:rPr>
              <a:t>(I)</a:t>
            </a:r>
            <a:endParaRPr lang="es-E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24744"/>
            <a:ext cx="7920880" cy="3960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s-ES" sz="2000" b="1" dirty="0" err="1" smtClean="0">
                <a:solidFill>
                  <a:schemeClr val="bg1"/>
                </a:solidFill>
              </a:rPr>
              <a:t>Hitzaurrea</a:t>
            </a:r>
            <a:endParaRPr lang="es-ES" sz="2000" b="1" dirty="0">
              <a:solidFill>
                <a:schemeClr val="bg1"/>
              </a:solidFill>
            </a:endParaRPr>
          </a:p>
          <a:p>
            <a:r>
              <a:rPr lang="es-ES" sz="2000" b="1" dirty="0" err="1">
                <a:solidFill>
                  <a:schemeClr val="bg1"/>
                </a:solidFill>
              </a:rPr>
              <a:t>Zenbait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hamarkadaz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asko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erabili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diren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farmakoak</a:t>
            </a:r>
            <a:r>
              <a:rPr lang="es-ES" sz="2000" b="1" dirty="0">
                <a:solidFill>
                  <a:schemeClr val="bg1"/>
                </a:solidFill>
              </a:rPr>
              <a:t>; </a:t>
            </a:r>
            <a:r>
              <a:rPr lang="es-ES" sz="2000" b="1" dirty="0" err="1">
                <a:solidFill>
                  <a:schemeClr val="bg1"/>
                </a:solidFill>
              </a:rPr>
              <a:t>ongi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zehaztu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gabeko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arriskuak</a:t>
            </a:r>
            <a:r>
              <a:rPr lang="es-ES" sz="2000" b="1" dirty="0" smtClean="0">
                <a:solidFill>
                  <a:schemeClr val="bg1"/>
                </a:solidFill>
              </a:rPr>
              <a:t>?</a:t>
            </a:r>
            <a:endParaRPr lang="es-ES" sz="2000" b="1" dirty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 err="1" smtClean="0">
                <a:solidFill>
                  <a:schemeClr val="bg1"/>
                </a:solidFill>
              </a:rPr>
              <a:t>Metamizola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dirty="0">
                <a:solidFill>
                  <a:schemeClr val="bg1"/>
                </a:solidFill>
              </a:rPr>
              <a:t>eta </a:t>
            </a:r>
            <a:r>
              <a:rPr lang="es-ES" sz="1600" b="1" dirty="0" err="1">
                <a:solidFill>
                  <a:schemeClr val="bg1"/>
                </a:solidFill>
              </a:rPr>
              <a:t>agranulozitosia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izateko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 smtClean="0">
                <a:solidFill>
                  <a:schemeClr val="bg1"/>
                </a:solidFill>
              </a:rPr>
              <a:t>arriskua</a:t>
            </a:r>
            <a:endParaRPr lang="es-ES" sz="1600" b="1" dirty="0" smtClean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 err="1">
                <a:solidFill>
                  <a:schemeClr val="bg1"/>
                </a:solidFill>
              </a:rPr>
              <a:t>Hidroklorotiazida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larruazaleko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minbizia</a:t>
            </a:r>
            <a:endParaRPr lang="es-ES" sz="1600" b="1" dirty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 err="1">
                <a:solidFill>
                  <a:schemeClr val="bg1"/>
                </a:solidFill>
              </a:rPr>
              <a:t>Kinolonak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fluorkinolonak</a:t>
            </a:r>
            <a:r>
              <a:rPr lang="es-ES" sz="1600" b="1" dirty="0">
                <a:solidFill>
                  <a:schemeClr val="bg1"/>
                </a:solidFill>
              </a:rPr>
              <a:t>: </a:t>
            </a:r>
            <a:r>
              <a:rPr lang="es-ES" sz="1600" b="1" dirty="0" err="1">
                <a:solidFill>
                  <a:schemeClr val="bg1"/>
                </a:solidFill>
              </a:rPr>
              <a:t>erabiltzeko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murrizketa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berriak</a:t>
            </a:r>
            <a:endParaRPr lang="es-ES" sz="1600" b="1" dirty="0">
              <a:solidFill>
                <a:schemeClr val="bg1"/>
              </a:solidFill>
            </a:endParaRPr>
          </a:p>
          <a:p>
            <a:r>
              <a:rPr lang="es-ES" sz="2000" b="1" dirty="0" err="1">
                <a:solidFill>
                  <a:schemeClr val="bg1"/>
                </a:solidFill>
              </a:rPr>
              <a:t>Fabrikazio-prozesuak</a:t>
            </a:r>
            <a:r>
              <a:rPr lang="es-ES" sz="2000" b="1" dirty="0">
                <a:solidFill>
                  <a:schemeClr val="bg1"/>
                </a:solidFill>
              </a:rPr>
              <a:t> eta </a:t>
            </a:r>
            <a:r>
              <a:rPr lang="es-ES" sz="2000" b="1" dirty="0" err="1">
                <a:solidFill>
                  <a:schemeClr val="bg1"/>
                </a:solidFill>
              </a:rPr>
              <a:t>ezpurutasunak</a:t>
            </a:r>
            <a:r>
              <a:rPr lang="es-ES" sz="2000" b="1" dirty="0">
                <a:solidFill>
                  <a:schemeClr val="bg1"/>
                </a:solidFill>
              </a:rPr>
              <a:t>: </a:t>
            </a:r>
            <a:r>
              <a:rPr lang="es-ES" sz="2000" b="1" dirty="0" err="1">
                <a:solidFill>
                  <a:schemeClr val="bg1"/>
                </a:solidFill>
              </a:rPr>
              <a:t>sartanak</a:t>
            </a:r>
            <a:r>
              <a:rPr lang="es-ES" sz="2000" b="1" dirty="0">
                <a:solidFill>
                  <a:schemeClr val="bg1"/>
                </a:solidFill>
              </a:rPr>
              <a:t> eta </a:t>
            </a:r>
            <a:r>
              <a:rPr lang="es-ES" sz="2000" b="1" dirty="0" err="1" smtClean="0">
                <a:solidFill>
                  <a:schemeClr val="bg1"/>
                </a:solidFill>
              </a:rPr>
              <a:t>nitrosaminak</a:t>
            </a:r>
            <a:endParaRPr lang="es-ES" sz="2000" b="1" dirty="0" smtClean="0">
              <a:solidFill>
                <a:schemeClr val="bg1"/>
              </a:solidFill>
            </a:endParaRPr>
          </a:p>
          <a:p>
            <a:r>
              <a:rPr lang="es-ES" sz="2000" b="1" dirty="0" err="1">
                <a:solidFill>
                  <a:schemeClr val="bg1"/>
                </a:solidFill>
              </a:rPr>
              <a:t>Prebentzioko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farmakoak</a:t>
            </a:r>
            <a:r>
              <a:rPr lang="es-ES" sz="2000" b="1" dirty="0">
                <a:solidFill>
                  <a:schemeClr val="bg1"/>
                </a:solidFill>
              </a:rPr>
              <a:t> eta </a:t>
            </a:r>
            <a:r>
              <a:rPr lang="es-ES" sz="2000" b="1" dirty="0" err="1">
                <a:solidFill>
                  <a:schemeClr val="bg1"/>
                </a:solidFill>
              </a:rPr>
              <a:t>onura</a:t>
            </a:r>
            <a:r>
              <a:rPr lang="es-ES" sz="2000" b="1" dirty="0">
                <a:solidFill>
                  <a:schemeClr val="bg1"/>
                </a:solidFill>
              </a:rPr>
              <a:t>/</a:t>
            </a:r>
            <a:r>
              <a:rPr lang="es-ES" sz="2000" b="1" dirty="0" err="1">
                <a:solidFill>
                  <a:schemeClr val="bg1"/>
                </a:solidFill>
              </a:rPr>
              <a:t>arriskua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balantze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zalantzagarria</a:t>
            </a:r>
            <a:r>
              <a:rPr lang="es-ES" sz="2000" b="1" dirty="0">
                <a:solidFill>
                  <a:schemeClr val="bg1"/>
                </a:solidFill>
              </a:rPr>
              <a:t>. </a:t>
            </a:r>
            <a:r>
              <a:rPr lang="es-ES" sz="2000" b="1" dirty="0" err="1">
                <a:solidFill>
                  <a:schemeClr val="bg1"/>
                </a:solidFill>
              </a:rPr>
              <a:t>Denosumab</a:t>
            </a:r>
            <a:r>
              <a:rPr lang="es-ES" sz="2000" b="1" dirty="0">
                <a:solidFill>
                  <a:schemeClr val="bg1"/>
                </a:solidFill>
              </a:rPr>
              <a:t> (</a:t>
            </a:r>
            <a:r>
              <a:rPr lang="es-ES" sz="2000" b="1" dirty="0" err="1">
                <a:solidFill>
                  <a:schemeClr val="bg1"/>
                </a:solidFill>
              </a:rPr>
              <a:t>Prolia</a:t>
            </a:r>
            <a:r>
              <a:rPr lang="es-ES" sz="2000" b="1" dirty="0">
                <a:solidFill>
                  <a:schemeClr val="bg1"/>
                </a:solidFill>
              </a:rPr>
              <a:t>®, ▼</a:t>
            </a:r>
            <a:r>
              <a:rPr lang="es-ES" sz="2000" b="1" dirty="0" err="1">
                <a:solidFill>
                  <a:schemeClr val="bg1"/>
                </a:solidFill>
              </a:rPr>
              <a:t>Xgeva</a:t>
            </a:r>
            <a:r>
              <a:rPr lang="es-ES" sz="2000" b="1" dirty="0">
                <a:solidFill>
                  <a:schemeClr val="bg1"/>
                </a:solidFill>
              </a:rPr>
              <a:t>®): </a:t>
            </a:r>
            <a:r>
              <a:rPr lang="es-ES" sz="2000" b="1" dirty="0" err="1">
                <a:solidFill>
                  <a:schemeClr val="bg1"/>
                </a:solidFill>
              </a:rPr>
              <a:t>kanpoko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entzunbideko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osteonekrosia</a:t>
            </a:r>
            <a:r>
              <a:rPr lang="es-ES" sz="2000" b="1" dirty="0">
                <a:solidFill>
                  <a:schemeClr val="bg1"/>
                </a:solidFill>
              </a:rPr>
              <a:t>, </a:t>
            </a:r>
            <a:r>
              <a:rPr lang="es-ES" sz="2000" b="1" dirty="0" err="1">
                <a:solidFill>
                  <a:schemeClr val="bg1"/>
                </a:solidFill>
              </a:rPr>
              <a:t>tratamenduaren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ondorengo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hausturak</a:t>
            </a:r>
            <a:r>
              <a:rPr lang="es-ES" sz="2000" b="1" dirty="0">
                <a:solidFill>
                  <a:schemeClr val="bg1"/>
                </a:solidFill>
              </a:rPr>
              <a:t> (</a:t>
            </a:r>
            <a:r>
              <a:rPr lang="es-ES" sz="2000" b="1" dirty="0" err="1">
                <a:solidFill>
                  <a:schemeClr val="bg1"/>
                </a:solidFill>
              </a:rPr>
              <a:t>errebote-efektua</a:t>
            </a:r>
            <a:r>
              <a:rPr lang="es-ES" sz="2000" b="1" dirty="0">
                <a:solidFill>
                  <a:schemeClr val="bg1"/>
                </a:solidFill>
              </a:rPr>
              <a:t>) eta </a:t>
            </a:r>
            <a:r>
              <a:rPr lang="es-ES" sz="2000" b="1" dirty="0" err="1">
                <a:solidFill>
                  <a:schemeClr val="bg1"/>
                </a:solidFill>
              </a:rPr>
              <a:t>lehen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mailako</a:t>
            </a:r>
            <a:r>
              <a:rPr lang="es-ES" sz="2000" b="1" dirty="0">
                <a:solidFill>
                  <a:schemeClr val="bg1"/>
                </a:solidFill>
              </a:rPr>
              <a:t> neoplasia </a:t>
            </a:r>
            <a:r>
              <a:rPr lang="es-ES" sz="2000" b="1" dirty="0" err="1">
                <a:solidFill>
                  <a:schemeClr val="bg1"/>
                </a:solidFill>
              </a:rPr>
              <a:t>gaizto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berriak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izateko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arriskua</a:t>
            </a:r>
            <a:endParaRPr lang="es-ES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280973"/>
            <a:ext cx="82296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b="1" dirty="0" smtClean="0">
                <a:latin typeface="+mn-lt"/>
              </a:rPr>
              <a:t>MINARENTZAKO </a:t>
            </a:r>
            <a:r>
              <a:rPr lang="es-ES" sz="2800" b="1" dirty="0">
                <a:latin typeface="+mn-lt"/>
              </a:rPr>
              <a:t>FARMAKOAK: BATZUETAN, KONPONBIDE BAINOAGO </a:t>
            </a:r>
            <a:r>
              <a:rPr lang="es-ES" sz="2800" b="1" dirty="0" smtClean="0">
                <a:latin typeface="+mn-lt"/>
              </a:rPr>
              <a:t>ARAZO (I)</a:t>
            </a:r>
          </a:p>
          <a:p>
            <a:pPr algn="l">
              <a:spcBef>
                <a:spcPts val="600"/>
              </a:spcBef>
            </a:pPr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B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erehalako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askapeneko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fentaniloa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b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hiperalgesia-,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abusu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eta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mendekotasun-arriskua</a:t>
            </a:r>
            <a:endParaRPr lang="es-E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64332" y="2132856"/>
            <a:ext cx="79806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7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Indikazioa</a:t>
            </a:r>
            <a:r>
              <a:rPr lang="es-ES" sz="17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7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helduengan</a:t>
            </a:r>
            <a:r>
              <a:rPr lang="es-ES" sz="17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bat-bateko</a:t>
            </a:r>
            <a:r>
              <a:rPr lang="es-ES" sz="17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min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onkologikoa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tratatzeko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beste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 opioide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kronikoki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hartzen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ari</a:t>
            </a:r>
            <a:r>
              <a:rPr lang="es-ES" sz="1700" b="1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direnean</a:t>
            </a:r>
            <a:endParaRPr lang="es-ES" sz="1700" b="1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2010 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eta 2016 </a:t>
            </a:r>
            <a:r>
              <a:rPr lang="es-ES" sz="17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artean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berehalako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askapeneko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fentaniloaren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kontsumoa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bikoiztu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estatuan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abusu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- eta/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mendekotasun-kasuen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ia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% 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60an </a:t>
            </a:r>
            <a:r>
              <a:rPr lang="es-ES" sz="17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farmakoaren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fitxa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teknikoan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jasota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dauden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indikazioetan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Jarraibideek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gomendatzen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onkologikoa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den min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kronikorako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erabiltzea</a:t>
            </a:r>
            <a:endParaRPr lang="es-ES" sz="17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7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2018ko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AEMPSen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Informazio-oharra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Indikazioa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errespetatzea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onkologikoa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den mina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tratatzeko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ordezko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aukera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terapeutikoen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erabilera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baloratzea</a:t>
            </a: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035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280973"/>
            <a:ext cx="82296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b="1" dirty="0" smtClean="0">
                <a:latin typeface="+mn-lt"/>
              </a:rPr>
              <a:t>MINARENTZAKO </a:t>
            </a:r>
            <a:r>
              <a:rPr lang="es-ES" sz="2800" b="1" dirty="0">
                <a:latin typeface="+mn-lt"/>
              </a:rPr>
              <a:t>FARMAKOAK: BATZUETAN, KONPONBIDE BAINOAGO </a:t>
            </a:r>
            <a:r>
              <a:rPr lang="es-ES" sz="2800" b="1" dirty="0" smtClean="0">
                <a:latin typeface="+mn-lt"/>
              </a:rPr>
              <a:t>ARAZO (II)</a:t>
            </a:r>
          </a:p>
          <a:p>
            <a:pPr algn="l">
              <a:spcBef>
                <a:spcPts val="600"/>
              </a:spcBef>
            </a:pPr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B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erehalako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askapeneko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fentaniloa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b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hiperalgesia-,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abusu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 eta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mendekotasun-arriskua</a:t>
            </a:r>
            <a:endParaRPr lang="es-E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51756" y="2492896"/>
            <a:ext cx="7980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Hiperalgesia-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sartuko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berehalako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askapeneko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fentanilo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guztien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fitxa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teknikoan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erabilera-orrian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opioideek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eragindako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hiperalgesia: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sentikortasun-egoera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nozizeptiboa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erantzun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paradoxikoa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eman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ondoren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mina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handitzen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Courier New" panose="02070309020205020404" pitchFamily="49" charset="0"/>
              <a:buChar char="o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fentanilo-dosia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handitzean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mina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bada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kontrolatzen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kontuan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opioideek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eragindako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hiperalgesia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egon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daitekeela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f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entanilo-dosia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gutxitzea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tratamendua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etetea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berrikustea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da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47829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280973"/>
            <a:ext cx="8229600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800" b="1" dirty="0" smtClean="0">
                <a:latin typeface="+mn-lt"/>
              </a:rPr>
              <a:t>MINARENTZAKO </a:t>
            </a:r>
            <a:r>
              <a:rPr lang="es-ES" sz="2800" b="1" dirty="0">
                <a:latin typeface="+mn-lt"/>
              </a:rPr>
              <a:t>FARMAKOAK: BATZUETAN, KONPONBIDE BAINOAGO </a:t>
            </a:r>
            <a:r>
              <a:rPr lang="es-ES" sz="2800" b="1" dirty="0" smtClean="0">
                <a:latin typeface="+mn-lt"/>
              </a:rPr>
              <a:t>ARAZO (III)</a:t>
            </a:r>
          </a:p>
          <a:p>
            <a:pPr algn="l">
              <a:spcBef>
                <a:spcPts val="600"/>
              </a:spcBef>
            </a:pP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Gabapentina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opioideekin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batera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erabiltzen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ez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denean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b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arnas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depresioa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, 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oker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erabiltzeko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51756" y="2204864"/>
            <a:ext cx="7980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PRAC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batzordeak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gomendatuta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gabapentina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arnas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depresio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larriarekin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lotzen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dela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informazioa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gehitu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fitxa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teknikoan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just">
              <a:buClr>
                <a:schemeClr val="tx2"/>
              </a:buClr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Arrisku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faktoreak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rnas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funtzio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konprometitua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arnasketako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gaixotasuna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gaixotasun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neurologikoa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giltzurrun-gutxiegitasuna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NSZren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depresoreen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erabilera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konkomitantea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adin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aurreratua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Erresuma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Batuan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2019ko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apiriletik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aurrera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gabapentina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pregabalina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substantzia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kontrolatuta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izango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da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1625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539552" y="204609"/>
            <a:ext cx="806489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600" b="1" dirty="0" smtClean="0">
                <a:latin typeface="+mn-lt"/>
              </a:rPr>
              <a:t>XEDE </a:t>
            </a:r>
            <a:r>
              <a:rPr lang="es-ES" sz="2600" b="1" dirty="0">
                <a:latin typeface="+mn-lt"/>
              </a:rPr>
              <a:t>TERAPEUTIKO BERRIAK DITUZTEN </a:t>
            </a:r>
            <a:r>
              <a:rPr lang="es-ES" sz="2600" b="1" dirty="0" smtClean="0">
                <a:latin typeface="+mn-lt"/>
              </a:rPr>
              <a:t>ANTIDIABETIKOAK (I)</a:t>
            </a:r>
          </a:p>
          <a:p>
            <a:pPr algn="l">
              <a:spcBef>
                <a:spcPts val="600"/>
              </a:spcBef>
            </a:pP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SGLT2aren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inhibitzaileak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s-ES" sz="18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canagliflozina</a:t>
            </a:r>
            <a:r>
              <a:rPr lang="es-ES" sz="1800" b="1" dirty="0">
                <a:latin typeface="+mn-lt"/>
                <a:ea typeface="Arial Unicode MS" pitchFamily="34" charset="-128"/>
                <a:cs typeface="Arial Unicode MS" pitchFamily="34" charset="-128"/>
              </a:rPr>
              <a:t>, dapagliflozina y </a:t>
            </a:r>
            <a:r>
              <a:rPr lang="es-ES" sz="1800" b="1" dirty="0" err="1">
                <a:latin typeface="+mn-lt"/>
                <a:ea typeface="Arial Unicode MS" pitchFamily="34" charset="-128"/>
                <a:cs typeface="Arial Unicode MS" pitchFamily="34" charset="-128"/>
              </a:rPr>
              <a:t>empagliflozina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/>
            </a:r>
            <a:b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fournier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-en gangrena eta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pankreatitis-arriskua</a:t>
            </a:r>
            <a:endParaRPr lang="es-E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348880"/>
            <a:ext cx="79806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SGLT2aren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inhibitzaileak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kanagliflozina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dapagliflozina,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enpagliflozina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zetoazidosia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eta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lotutako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anputazioz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gain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segurtasun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-alerta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berriak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dituzte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beste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herrialdeetan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Fournier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-en gangrena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faszitis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nekrosatzaile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perineala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Gutxitan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agertzen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den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infekzioa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den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hilkortasun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handikoa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da.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Estatu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Batuetan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FDAk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erregistratuta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ditu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12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kasu</a:t>
            </a:r>
            <a:endParaRPr lang="es-ES" sz="18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742950" lvl="1" indent="-285750" algn="just">
              <a:buClr>
                <a:schemeClr val="tx2"/>
              </a:buClr>
              <a:buFont typeface="Wingdings" panose="05000000000000000000" pitchFamily="2" charset="2"/>
              <a:buChar char="ü"/>
            </a:pP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Kanadako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Osasun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Zerbitzuak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SGLT2aren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inhibitzaileak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hartzen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pazienteek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pankreatitisa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akutua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8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duten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berrikusi</a:t>
            </a:r>
            <a:r>
              <a:rPr lang="es-ES" sz="18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zuen</a:t>
            </a:r>
            <a:r>
              <a:rPr lang="es-ES" sz="18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18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8316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 txBox="1">
            <a:spLocks noGrp="1"/>
          </p:cNvSpPr>
          <p:nvPr>
            <p:ph type="title"/>
          </p:nvPr>
        </p:nvSpPr>
        <p:spPr>
          <a:xfrm>
            <a:off x="467544" y="204609"/>
            <a:ext cx="79806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2600" b="1" dirty="0" smtClean="0">
                <a:latin typeface="+mn-lt"/>
              </a:rPr>
              <a:t>XEDE </a:t>
            </a:r>
            <a:r>
              <a:rPr lang="es-ES" sz="2600" b="1" dirty="0">
                <a:latin typeface="+mn-lt"/>
              </a:rPr>
              <a:t>TERAPEUTIKO BERRIAK DITUZTEN </a:t>
            </a:r>
            <a:r>
              <a:rPr lang="es-ES" sz="2600" b="1" dirty="0" smtClean="0">
                <a:latin typeface="+mn-lt"/>
              </a:rPr>
              <a:t>ANTIDIABETIKOAK (II)</a:t>
            </a:r>
          </a:p>
          <a:p>
            <a:pPr algn="l">
              <a:spcBef>
                <a:spcPts val="600"/>
              </a:spcBef>
            </a:pPr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I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nkretinikoak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behazunbideetako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minbizia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. </a:t>
            </a:r>
            <a:r>
              <a:rPr lang="es-ES" sz="2400" u="sng" dirty="0" err="1">
                <a:solidFill>
                  <a:schemeClr val="accent5">
                    <a:lumMod val="50000"/>
                  </a:schemeClr>
                </a:solidFill>
                <a:latin typeface="+mj-lt"/>
              </a:rPr>
              <a:t>G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liptinak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penfigoide</a:t>
            </a:r>
            <a:r>
              <a:rPr lang="es-ES" sz="24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builosoa</a:t>
            </a:r>
            <a:endParaRPr lang="es-ES" sz="24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916" y="1988840"/>
            <a:ext cx="805849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nkretin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efektuaren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antidibetikoak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iDPP-4: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alogliptina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ildagliptina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sitagliptina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saxagliptina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linagliptina</a:t>
            </a:r>
            <a:endParaRPr lang="es-ES" sz="16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GLP-1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dulaglutida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exenatida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liraglutida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lixisenatida</a:t>
            </a: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6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Ingalaterrako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behaketa-ikerketa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(4,6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urte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): 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iDPP-4ak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kolangiokartzinoma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arriskua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bikoiztearekin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lotu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ziren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(26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kasu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urtean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, 100.000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pertsonako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GLP-1en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analogoek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arrisku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antzeko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erakutsi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zuten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baina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it-IT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garrantzi estatistiko gabe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Intsulinarekin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zen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hori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ikusi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algn="just">
              <a:buClr>
                <a:schemeClr val="tx2"/>
              </a:buClr>
            </a:pP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Lotura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hori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biologikoki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gertagarria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da: GLP-1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inkretina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hormonak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ugaltze-eragina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antiapoptosikoak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behazun-hodiko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zeluletan</a:t>
            </a:r>
            <a:endParaRPr lang="es-ES" sz="16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Penfigoide</a:t>
            </a:r>
            <a:r>
              <a:rPr lang="es-ES" sz="18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bulloso </a:t>
            </a:r>
            <a:r>
              <a:rPr lang="es-ES" sz="1600" dirty="0" err="1">
                <a:latin typeface="+mn-lt"/>
                <a:ea typeface="Arial Unicode MS" pitchFamily="34" charset="-128"/>
                <a:cs typeface="Arial Unicode MS" pitchFamily="34" charset="-128"/>
              </a:rPr>
              <a:t>gaixotasun</a:t>
            </a:r>
            <a:r>
              <a:rPr lang="es-ES" sz="16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autoimmune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hau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gliptinekin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lotuta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Sarriago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ager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daiteke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adinakoengan</a:t>
            </a:r>
            <a:r>
              <a:rPr lang="es-ES" sz="16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16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8252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9868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s-ES" sz="2600" b="1" dirty="0">
                <a:latin typeface="+mn-lt"/>
              </a:rPr>
              <a:t>SEGURTASUNARI BURUZKO BESTE KOMUNIKAZIO BATZUK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5" t="15105" r="14584" b="1541"/>
          <a:stretch/>
        </p:blipFill>
        <p:spPr bwMode="auto">
          <a:xfrm>
            <a:off x="0" y="532041"/>
            <a:ext cx="9144000" cy="632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23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27584" y="1844824"/>
            <a:ext cx="4535487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_tradnl" sz="2800" b="1" dirty="0" smtClean="0">
              <a:latin typeface="Arial Unicode MS" pitchFamily="34" charset="-128"/>
              <a:hlinkClick r:id="rId4"/>
            </a:endParaRPr>
          </a:p>
          <a:p>
            <a:endParaRPr lang="es-ES_tradnl" sz="2800" b="1" dirty="0">
              <a:latin typeface="Arial Unicode MS" pitchFamily="34" charset="-128"/>
              <a:hlinkClick r:id="rId4"/>
            </a:endParaRPr>
          </a:p>
          <a:p>
            <a:endParaRPr lang="es-ES_tradnl" sz="2800" b="1" dirty="0" smtClean="0">
              <a:latin typeface="Arial Unicode MS" pitchFamily="34" charset="-128"/>
              <a:hlinkClick r:id="rId4"/>
            </a:endParaRPr>
          </a:p>
          <a:p>
            <a:r>
              <a:rPr lang="es-ES_tradnl" sz="2800" b="1" dirty="0" smtClean="0">
                <a:latin typeface="Arial Unicode MS" pitchFamily="34" charset="-128"/>
                <a:hlinkClick r:id="rId5"/>
              </a:rPr>
              <a:t>INFAC  27  </a:t>
            </a:r>
            <a:r>
              <a:rPr lang="es-ES_tradnl" sz="2800" b="1" dirty="0" err="1">
                <a:latin typeface="Arial Unicode MS" pitchFamily="34" charset="-128"/>
                <a:hlinkClick r:id="rId5"/>
              </a:rPr>
              <a:t>Lib</a:t>
            </a:r>
            <a:r>
              <a:rPr lang="es-ES_tradnl" sz="2800" b="1" dirty="0">
                <a:latin typeface="Arial Unicode MS" pitchFamily="34" charset="-128"/>
                <a:hlinkClick r:id="rId5"/>
              </a:rPr>
              <a:t>,  </a:t>
            </a:r>
            <a:r>
              <a:rPr lang="es-ES_tradnl" sz="2800" b="1" dirty="0" smtClean="0">
                <a:latin typeface="Arial Unicode MS" pitchFamily="34" charset="-128"/>
                <a:hlinkClick r:id="rId5"/>
              </a:rPr>
              <a:t>1 </a:t>
            </a:r>
            <a:r>
              <a:rPr lang="es-ES_tradnl" sz="2800" b="1" dirty="0" err="1">
                <a:latin typeface="Arial Unicode MS" pitchFamily="34" charset="-128"/>
                <a:hlinkClick r:id="rId5"/>
              </a:rPr>
              <a:t>zk</a:t>
            </a:r>
            <a:endParaRPr lang="es-ES_tradnl" sz="2800" b="1" dirty="0">
              <a:latin typeface="Arial Unicode MS" pitchFamily="34" charset="-128"/>
            </a:endParaRPr>
          </a:p>
          <a:p>
            <a:endParaRPr lang="es-ES_tradnl" sz="2800" b="1" dirty="0" smtClean="0">
              <a:latin typeface="Arial Unicode MS" pitchFamily="34" charset="-128"/>
            </a:endParaRPr>
          </a:p>
          <a:p>
            <a:pPr>
              <a:buFontTx/>
              <a:buNone/>
            </a:pPr>
            <a:endParaRPr lang="es-ES_tradnl" sz="2800" b="1" dirty="0" smtClean="0"/>
          </a:p>
          <a:p>
            <a:endParaRPr lang="es-ES" sz="2800" b="1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s-ES" altLang="es-ES" sz="3600" dirty="0" err="1"/>
              <a:t>Informazio</a:t>
            </a:r>
            <a:r>
              <a:rPr lang="es-ES" altLang="es-ES" sz="3600" dirty="0"/>
              <a:t> </a:t>
            </a:r>
            <a:r>
              <a:rPr lang="es-ES" altLang="es-ES" sz="3600" dirty="0" err="1"/>
              <a:t>gehiago</a:t>
            </a:r>
            <a:r>
              <a:rPr lang="es-ES" altLang="es-ES" sz="3600" dirty="0"/>
              <a:t> eta </a:t>
            </a:r>
            <a:r>
              <a:rPr lang="es-ES" altLang="es-ES" sz="3600" dirty="0" err="1"/>
              <a:t>bibliografia</a:t>
            </a:r>
            <a:r>
              <a:rPr lang="es-ES" altLang="es-ES" sz="3600" dirty="0"/>
              <a:t>…</a:t>
            </a:r>
            <a:endParaRPr lang="es-ES" sz="36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0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s-ES" b="1" dirty="0" smtClean="0">
                <a:latin typeface="+mj-lt"/>
              </a:rPr>
              <a:t>AURKIBIDEA </a:t>
            </a:r>
            <a:r>
              <a:rPr lang="es-ES" sz="4000" b="1" dirty="0" smtClean="0">
                <a:solidFill>
                  <a:schemeClr val="tx2"/>
                </a:solidFill>
                <a:latin typeface="+mj-lt"/>
              </a:rPr>
              <a:t>(II)</a:t>
            </a:r>
            <a:endParaRPr lang="es-E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196752"/>
            <a:ext cx="8064896" cy="3960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endParaRPr lang="es-ES" sz="2000" b="1" dirty="0" smtClean="0">
              <a:solidFill>
                <a:schemeClr val="bg1"/>
              </a:solidFill>
            </a:endParaRPr>
          </a:p>
          <a:p>
            <a:r>
              <a:rPr lang="es-ES" sz="2000" b="1" dirty="0" err="1" smtClean="0">
                <a:solidFill>
                  <a:schemeClr val="bg1"/>
                </a:solidFill>
              </a:rPr>
              <a:t>Minarentzako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farmakoak</a:t>
            </a:r>
            <a:r>
              <a:rPr lang="es-ES" sz="2000" b="1" dirty="0">
                <a:solidFill>
                  <a:schemeClr val="bg1"/>
                </a:solidFill>
              </a:rPr>
              <a:t>: </a:t>
            </a:r>
            <a:r>
              <a:rPr lang="es-ES" sz="2000" b="1" dirty="0" err="1">
                <a:solidFill>
                  <a:schemeClr val="bg1"/>
                </a:solidFill>
              </a:rPr>
              <a:t>batzuetan</a:t>
            </a:r>
            <a:r>
              <a:rPr lang="es-ES" sz="2000" b="1" dirty="0">
                <a:solidFill>
                  <a:schemeClr val="bg1"/>
                </a:solidFill>
              </a:rPr>
              <a:t>, </a:t>
            </a:r>
            <a:r>
              <a:rPr lang="es-ES" sz="2000" b="1" dirty="0" err="1">
                <a:solidFill>
                  <a:schemeClr val="bg1"/>
                </a:solidFill>
              </a:rPr>
              <a:t>konponbide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bainoago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arazo</a:t>
            </a:r>
            <a:endParaRPr lang="es-ES" sz="2000" b="1" dirty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 err="1" smtClean="0">
                <a:solidFill>
                  <a:schemeClr val="bg1"/>
                </a:solidFill>
              </a:rPr>
              <a:t>Berehalako</a:t>
            </a:r>
            <a:r>
              <a:rPr lang="es-ES" sz="1600" b="1" dirty="0" smtClean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askapeneko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fentaniloa</a:t>
            </a:r>
            <a:r>
              <a:rPr lang="es-ES" sz="1600" b="1" dirty="0">
                <a:solidFill>
                  <a:schemeClr val="bg1"/>
                </a:solidFill>
              </a:rPr>
              <a:t>: hiperalgesia-, </a:t>
            </a:r>
            <a:r>
              <a:rPr lang="es-ES" sz="1600" b="1" dirty="0" err="1">
                <a:solidFill>
                  <a:schemeClr val="bg1"/>
                </a:solidFill>
              </a:rPr>
              <a:t>abusu</a:t>
            </a:r>
            <a:r>
              <a:rPr lang="es-ES" sz="1600" b="1" dirty="0">
                <a:solidFill>
                  <a:schemeClr val="bg1"/>
                </a:solidFill>
              </a:rPr>
              <a:t>- eta </a:t>
            </a:r>
            <a:r>
              <a:rPr lang="es-ES" sz="1600" b="1" dirty="0" err="1" smtClean="0">
                <a:solidFill>
                  <a:schemeClr val="bg1"/>
                </a:solidFill>
              </a:rPr>
              <a:t>mendekotasun-arriskua</a:t>
            </a:r>
            <a:endParaRPr lang="es-ES" sz="1600" b="1" dirty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 err="1" smtClean="0">
                <a:solidFill>
                  <a:schemeClr val="bg1"/>
                </a:solidFill>
              </a:rPr>
              <a:t>Gabapentina</a:t>
            </a:r>
            <a:r>
              <a:rPr lang="es-ES" sz="1600" b="1" dirty="0">
                <a:solidFill>
                  <a:schemeClr val="bg1"/>
                </a:solidFill>
              </a:rPr>
              <a:t>, </a:t>
            </a:r>
            <a:r>
              <a:rPr lang="es-ES" sz="1600" b="1" dirty="0" err="1">
                <a:solidFill>
                  <a:schemeClr val="bg1"/>
                </a:solidFill>
              </a:rPr>
              <a:t>opioideekin</a:t>
            </a:r>
            <a:r>
              <a:rPr lang="es-ES" sz="1600" b="1" dirty="0">
                <a:solidFill>
                  <a:schemeClr val="bg1"/>
                </a:solidFill>
              </a:rPr>
              <a:t> batera </a:t>
            </a:r>
            <a:r>
              <a:rPr lang="es-ES" sz="1600" b="1" dirty="0" err="1">
                <a:solidFill>
                  <a:schemeClr val="bg1"/>
                </a:solidFill>
              </a:rPr>
              <a:t>erabiltzen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ez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denean</a:t>
            </a:r>
            <a:r>
              <a:rPr lang="es-ES" sz="1600" b="1" dirty="0">
                <a:solidFill>
                  <a:schemeClr val="bg1"/>
                </a:solidFill>
              </a:rPr>
              <a:t>: arnas </a:t>
            </a:r>
            <a:r>
              <a:rPr lang="es-ES" sz="1600" b="1" dirty="0" err="1">
                <a:solidFill>
                  <a:schemeClr val="bg1"/>
                </a:solidFill>
              </a:rPr>
              <a:t>depresioa</a:t>
            </a:r>
            <a:r>
              <a:rPr lang="es-ES" sz="1600" b="1" dirty="0">
                <a:solidFill>
                  <a:schemeClr val="bg1"/>
                </a:solidFill>
              </a:rPr>
              <a:t>. </a:t>
            </a:r>
            <a:r>
              <a:rPr lang="es-ES" sz="1600" b="1" dirty="0" err="1">
                <a:solidFill>
                  <a:schemeClr val="bg1"/>
                </a:solidFill>
              </a:rPr>
              <a:t>Oker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erabiltzeko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 smtClean="0">
                <a:solidFill>
                  <a:schemeClr val="bg1"/>
                </a:solidFill>
              </a:rPr>
              <a:t>arriskua</a:t>
            </a:r>
            <a:endParaRPr lang="es-ES" sz="1600" b="1" dirty="0">
              <a:solidFill>
                <a:schemeClr val="bg1"/>
              </a:solidFill>
            </a:endParaRPr>
          </a:p>
          <a:p>
            <a:pPr marL="279400" indent="0">
              <a:buNone/>
            </a:pPr>
            <a:endParaRPr lang="es-ES" sz="2000" b="1" dirty="0" smtClean="0">
              <a:solidFill>
                <a:schemeClr val="bg1"/>
              </a:solidFill>
            </a:endParaRPr>
          </a:p>
          <a:p>
            <a:r>
              <a:rPr lang="es-ES" sz="2000" b="1" dirty="0" err="1">
                <a:solidFill>
                  <a:schemeClr val="bg1"/>
                </a:solidFill>
              </a:rPr>
              <a:t>Xede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terapeutiko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berriak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dituzten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antidiabetikoak</a:t>
            </a:r>
            <a:endParaRPr lang="es-ES" sz="2000" b="1" dirty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>
                <a:solidFill>
                  <a:schemeClr val="bg1"/>
                </a:solidFill>
              </a:rPr>
              <a:t>SGLT2aren </a:t>
            </a:r>
            <a:r>
              <a:rPr lang="es-ES" sz="1600" b="1" dirty="0" err="1">
                <a:solidFill>
                  <a:schemeClr val="bg1"/>
                </a:solidFill>
              </a:rPr>
              <a:t>inhibitzaileak</a:t>
            </a:r>
            <a:r>
              <a:rPr lang="es-ES" sz="1600" b="1" dirty="0">
                <a:solidFill>
                  <a:schemeClr val="bg1"/>
                </a:solidFill>
              </a:rPr>
              <a:t>: </a:t>
            </a:r>
            <a:r>
              <a:rPr lang="es-ES" sz="1600" b="1" dirty="0" err="1">
                <a:solidFill>
                  <a:schemeClr val="bg1"/>
                </a:solidFill>
              </a:rPr>
              <a:t>Fournier</a:t>
            </a:r>
            <a:r>
              <a:rPr lang="es-ES" sz="1600" b="1" dirty="0">
                <a:solidFill>
                  <a:schemeClr val="bg1"/>
                </a:solidFill>
              </a:rPr>
              <a:t>-en gangrena eta </a:t>
            </a:r>
            <a:r>
              <a:rPr lang="es-ES" sz="1600" b="1" dirty="0" err="1">
                <a:solidFill>
                  <a:schemeClr val="bg1"/>
                </a:solidFill>
              </a:rPr>
              <a:t>pankreatitis-arriskua</a:t>
            </a:r>
            <a:endParaRPr lang="es-ES" sz="1600" b="1" dirty="0">
              <a:solidFill>
                <a:schemeClr val="bg1"/>
              </a:solidFill>
            </a:endParaRPr>
          </a:p>
          <a:p>
            <a:pPr marL="1022350" lvl="1">
              <a:buFontTx/>
              <a:buChar char="-"/>
            </a:pPr>
            <a:r>
              <a:rPr lang="es-ES" sz="1600" b="1" dirty="0" err="1">
                <a:solidFill>
                  <a:schemeClr val="bg1"/>
                </a:solidFill>
              </a:rPr>
              <a:t>Antidiabetiko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inkretinikoak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behazunbideetako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minbizia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izateko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arriskua</a:t>
            </a:r>
            <a:r>
              <a:rPr lang="es-ES" sz="1600" b="1" dirty="0">
                <a:solidFill>
                  <a:schemeClr val="bg1"/>
                </a:solidFill>
              </a:rPr>
              <a:t>. </a:t>
            </a:r>
            <a:r>
              <a:rPr lang="es-ES" sz="1600" b="1" dirty="0" err="1">
                <a:solidFill>
                  <a:schemeClr val="bg1"/>
                </a:solidFill>
              </a:rPr>
              <a:t>Gliptinak</a:t>
            </a:r>
            <a:r>
              <a:rPr lang="es-ES" sz="1600" b="1" dirty="0">
                <a:solidFill>
                  <a:schemeClr val="bg1"/>
                </a:solidFill>
              </a:rPr>
              <a:t> eta </a:t>
            </a:r>
            <a:r>
              <a:rPr lang="es-ES" sz="1600" b="1" dirty="0" err="1">
                <a:solidFill>
                  <a:schemeClr val="bg1"/>
                </a:solidFill>
              </a:rPr>
              <a:t>penfigoide</a:t>
            </a:r>
            <a:r>
              <a:rPr lang="es-ES" sz="1600" b="1" dirty="0">
                <a:solidFill>
                  <a:schemeClr val="bg1"/>
                </a:solidFill>
              </a:rPr>
              <a:t> </a:t>
            </a:r>
            <a:r>
              <a:rPr lang="es-ES" sz="1600" b="1" dirty="0" err="1">
                <a:solidFill>
                  <a:schemeClr val="bg1"/>
                </a:solidFill>
              </a:rPr>
              <a:t>builosoa</a:t>
            </a:r>
            <a:endParaRPr lang="es-ES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s-ES" b="1" dirty="0" smtClean="0">
                <a:latin typeface="+mj-lt"/>
              </a:rPr>
              <a:t>AURKIBIDEA </a:t>
            </a:r>
            <a:r>
              <a:rPr lang="es-ES" sz="4000" b="1" dirty="0" smtClean="0">
                <a:solidFill>
                  <a:schemeClr val="tx2"/>
                </a:solidFill>
                <a:latin typeface="+mj-lt"/>
              </a:rPr>
              <a:t>(III)</a:t>
            </a:r>
            <a:endParaRPr lang="es-ES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4294967295"/>
          </p:nvPr>
        </p:nvSpPr>
        <p:spPr bwMode="auto">
          <a:xfrm>
            <a:off x="683568" y="1268760"/>
            <a:ext cx="7704856" cy="38164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518BE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s-ES" sz="2000" b="1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s-ES" sz="2000" b="1" dirty="0" err="1" smtClean="0">
                <a:solidFill>
                  <a:schemeClr val="bg1"/>
                </a:solidFill>
              </a:rPr>
              <a:t>Segurtasunari</a:t>
            </a:r>
            <a:r>
              <a:rPr lang="es-ES" sz="2000" b="1" dirty="0" smtClean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buruzko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beste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komunikazio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batzuk:Giza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epoetinak</a:t>
            </a:r>
            <a:r>
              <a:rPr lang="es-ES" sz="2000" b="1" dirty="0">
                <a:solidFill>
                  <a:schemeClr val="bg1"/>
                </a:solidFill>
              </a:rPr>
              <a:t>: </a:t>
            </a:r>
            <a:r>
              <a:rPr lang="es-ES" sz="2000" b="1" dirty="0" err="1">
                <a:solidFill>
                  <a:schemeClr val="bg1"/>
                </a:solidFill>
              </a:rPr>
              <a:t>larruazaleko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erreakzio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larrien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 smtClean="0">
                <a:solidFill>
                  <a:schemeClr val="bg1"/>
                </a:solidFill>
              </a:rPr>
              <a:t>abisua</a:t>
            </a:r>
            <a:r>
              <a:rPr lang="es-ES" sz="2000" b="1" dirty="0" smtClean="0">
                <a:solidFill>
                  <a:schemeClr val="bg1"/>
                </a:solidFill>
              </a:rPr>
              <a:t>:</a:t>
            </a:r>
            <a:endParaRPr lang="es-ES" sz="2000" b="1" dirty="0">
              <a:solidFill>
                <a:schemeClr val="bg1"/>
              </a:solidFill>
            </a:endParaRPr>
          </a:p>
          <a:p>
            <a:pPr marL="6223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000" b="1" dirty="0" err="1">
                <a:solidFill>
                  <a:schemeClr val="bg1"/>
                </a:solidFill>
              </a:rPr>
              <a:t>Trastuzumaba</a:t>
            </a:r>
            <a:r>
              <a:rPr lang="es-ES" sz="2000" b="1" dirty="0">
                <a:solidFill>
                  <a:schemeClr val="bg1"/>
                </a:solidFill>
              </a:rPr>
              <a:t>: </a:t>
            </a:r>
            <a:r>
              <a:rPr lang="es-ES" sz="2000" b="1" dirty="0" err="1">
                <a:solidFill>
                  <a:schemeClr val="bg1"/>
                </a:solidFill>
              </a:rPr>
              <a:t>bihotzeko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monitorizazioaren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gomendioa</a:t>
            </a:r>
            <a:endParaRPr lang="es-ES" sz="2000" b="1" dirty="0">
              <a:solidFill>
                <a:schemeClr val="bg1"/>
              </a:solidFill>
            </a:endParaRPr>
          </a:p>
          <a:p>
            <a:pPr marL="6223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000" b="1" dirty="0" err="1">
                <a:solidFill>
                  <a:schemeClr val="bg1"/>
                </a:solidFill>
              </a:rPr>
              <a:t>Azitromizina</a:t>
            </a:r>
            <a:r>
              <a:rPr lang="es-ES" sz="2000" b="1" dirty="0">
                <a:solidFill>
                  <a:schemeClr val="bg1"/>
                </a:solidFill>
              </a:rPr>
              <a:t>: neoplasia </a:t>
            </a:r>
            <a:r>
              <a:rPr lang="es-ES" sz="2000" b="1" dirty="0" err="1">
                <a:solidFill>
                  <a:schemeClr val="bg1"/>
                </a:solidFill>
              </a:rPr>
              <a:t>hematologikoak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berriz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izatea</a:t>
            </a:r>
            <a:r>
              <a:rPr lang="es-ES" sz="2000" b="1" dirty="0">
                <a:solidFill>
                  <a:schemeClr val="bg1"/>
                </a:solidFill>
              </a:rPr>
              <a:t> eta </a:t>
            </a:r>
            <a:r>
              <a:rPr lang="es-ES" sz="2000" b="1" dirty="0" err="1">
                <a:solidFill>
                  <a:schemeClr val="bg1"/>
                </a:solidFill>
              </a:rPr>
              <a:t>hilkortasun</a:t>
            </a:r>
            <a:r>
              <a:rPr lang="es-ES" sz="2000" b="1" dirty="0">
                <a:solidFill>
                  <a:schemeClr val="bg1"/>
                </a:solidFill>
              </a:rPr>
              <a:t> tasa </a:t>
            </a:r>
            <a:r>
              <a:rPr lang="es-ES" sz="2000" b="1" dirty="0" err="1">
                <a:solidFill>
                  <a:schemeClr val="bg1"/>
                </a:solidFill>
              </a:rPr>
              <a:t>handiagoa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zelula</a:t>
            </a:r>
            <a:r>
              <a:rPr lang="es-ES" sz="2000" b="1" dirty="0">
                <a:solidFill>
                  <a:schemeClr val="bg1"/>
                </a:solidFill>
              </a:rPr>
              <a:t> ama </a:t>
            </a:r>
            <a:r>
              <a:rPr lang="es-ES" sz="2000" b="1" dirty="0" err="1">
                <a:solidFill>
                  <a:schemeClr val="bg1"/>
                </a:solidFill>
              </a:rPr>
              <a:t>hematopoietikoen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transplante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alogenikoa</a:t>
            </a:r>
            <a:r>
              <a:rPr lang="es-ES" sz="2000" b="1" dirty="0">
                <a:solidFill>
                  <a:schemeClr val="bg1"/>
                </a:solidFill>
              </a:rPr>
              <a:t> izan </a:t>
            </a:r>
            <a:r>
              <a:rPr lang="es-ES" sz="2000" b="1" dirty="0" err="1">
                <a:solidFill>
                  <a:schemeClr val="bg1"/>
                </a:solidFill>
              </a:rPr>
              <a:t>duten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pazienteetan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</a:p>
          <a:p>
            <a:pPr marL="6223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pt-BR" sz="2000" b="1" dirty="0" err="1">
                <a:solidFill>
                  <a:schemeClr val="bg1"/>
                </a:solidFill>
              </a:rPr>
              <a:t>Finasterida</a:t>
            </a:r>
            <a:r>
              <a:rPr lang="pt-BR" sz="2000" b="1" dirty="0">
                <a:solidFill>
                  <a:schemeClr val="bg1"/>
                </a:solidFill>
              </a:rPr>
              <a:t>: </a:t>
            </a:r>
            <a:r>
              <a:rPr lang="pt-BR" sz="2000" b="1" dirty="0" err="1">
                <a:solidFill>
                  <a:schemeClr val="bg1"/>
                </a:solidFill>
              </a:rPr>
              <a:t>depresio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eta</a:t>
            </a:r>
            <a:r>
              <a:rPr lang="pt-BR" sz="2000" b="1" dirty="0">
                <a:solidFill>
                  <a:schemeClr val="bg1"/>
                </a:solidFill>
              </a:rPr>
              <a:t> ideia </a:t>
            </a:r>
            <a:r>
              <a:rPr lang="pt-BR" sz="2000" b="1" dirty="0" err="1">
                <a:solidFill>
                  <a:schemeClr val="bg1"/>
                </a:solidFill>
              </a:rPr>
              <a:t>suizida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kasuen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  <a:r>
              <a:rPr lang="pt-BR" sz="2000" b="1" dirty="0" err="1">
                <a:solidFill>
                  <a:schemeClr val="bg1"/>
                </a:solidFill>
              </a:rPr>
              <a:t>jakinarazpenak</a:t>
            </a:r>
            <a:r>
              <a:rPr lang="pt-BR" sz="2000" b="1" dirty="0">
                <a:solidFill>
                  <a:schemeClr val="bg1"/>
                </a:solidFill>
              </a:rPr>
              <a:t> </a:t>
            </a:r>
          </a:p>
          <a:p>
            <a:pPr marL="622300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s-ES" sz="2000" b="1" dirty="0" err="1">
                <a:solidFill>
                  <a:schemeClr val="bg1"/>
                </a:solidFill>
              </a:rPr>
              <a:t>Febuxostata</a:t>
            </a:r>
            <a:r>
              <a:rPr lang="es-ES" sz="2000" b="1" dirty="0">
                <a:solidFill>
                  <a:schemeClr val="bg1"/>
                </a:solidFill>
              </a:rPr>
              <a:t>: </a:t>
            </a:r>
            <a:r>
              <a:rPr lang="es-ES" sz="2000" b="1" dirty="0" err="1">
                <a:solidFill>
                  <a:schemeClr val="bg1"/>
                </a:solidFill>
              </a:rPr>
              <a:t>hilkortasun-arrisku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r>
              <a:rPr lang="es-ES" sz="2000" b="1" dirty="0" err="1">
                <a:solidFill>
                  <a:schemeClr val="bg1"/>
                </a:solidFill>
              </a:rPr>
              <a:t>igoera</a:t>
            </a:r>
            <a:r>
              <a:rPr lang="es-ES" sz="2000" b="1" dirty="0">
                <a:solidFill>
                  <a:schemeClr val="bg1"/>
                </a:solidFill>
              </a:rPr>
              <a:t> </a:t>
            </a:r>
            <a:endParaRPr lang="es-ES" sz="20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37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SARRERA (I)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71612" y="1484784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edikamentu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berriak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merkaturatzen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direnean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ongi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ezagutzen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haien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segurtasun-profila</a:t>
            </a:r>
            <a:endParaRPr lang="es-ES" sz="2000" b="1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 typeface="Arial" pitchFamily="34" charset="0"/>
              <a:buChar char="•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Baimendu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aurretiko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saiakuntzak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5334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efektuak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hautemateko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diseinatzen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5334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emateko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populazioa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sailakuntzakoarekin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konparatuta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desberdina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da</a:t>
            </a:r>
          </a:p>
          <a:p>
            <a:pPr marL="5334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saiakuntza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klinikoetan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oso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bestelakoak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ohi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90500"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2700" algn="ctr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Merkaturatu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berri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den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farmako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hipotesi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bat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da.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Lasterregi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agintzen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bada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osasunaren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kalterako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daiteke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» </a:t>
            </a:r>
          </a:p>
          <a:p>
            <a:pPr marL="12700" algn="ctr">
              <a:buClr>
                <a:schemeClr val="tx2"/>
              </a:buClr>
            </a:pPr>
            <a:r>
              <a:rPr lang="es-ES" sz="2000" dirty="0" err="1" smtClean="0">
                <a:ea typeface="Arial Unicode MS" pitchFamily="34" charset="-128"/>
                <a:cs typeface="Arial Unicode MS" pitchFamily="34" charset="-128"/>
                <a:hlinkClick r:id="rId2"/>
              </a:rPr>
              <a:t>Butlletí</a:t>
            </a:r>
            <a:r>
              <a:rPr lang="es-ES" sz="2000" dirty="0" smtClean="0">
                <a:ea typeface="Arial Unicode MS" pitchFamily="34" charset="-128"/>
                <a:cs typeface="Arial Unicode MS" pitchFamily="34" charset="-128"/>
                <a:hlinkClick r:id="rId2"/>
              </a:rPr>
              <a:t> </a:t>
            </a:r>
            <a:r>
              <a:rPr lang="es-ES" sz="2000" dirty="0" err="1">
                <a:ea typeface="Arial Unicode MS" pitchFamily="34" charset="-128"/>
                <a:cs typeface="Arial Unicode MS" pitchFamily="34" charset="-128"/>
                <a:hlinkClick r:id="rId2"/>
              </a:rPr>
              <a:t>Groc</a:t>
            </a:r>
            <a:r>
              <a:rPr lang="es-ES" sz="2000" dirty="0">
                <a:hlinkClick r:id="rId2"/>
              </a:rPr>
              <a:t>. 2017; 30 (2): 9-14</a:t>
            </a:r>
            <a:r>
              <a:rPr lang="es-ES" sz="2000" dirty="0"/>
              <a:t>. </a:t>
            </a:r>
            <a:endParaRPr lang="es-ES" sz="2000" dirty="0">
              <a:ea typeface="Arial Unicode MS" pitchFamily="34" charset="-128"/>
              <a:cs typeface="Arial Unicode MS" pitchFamily="34" charset="-128"/>
            </a:endParaRPr>
          </a:p>
          <a:p>
            <a:pPr marL="12700" algn="ctr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2700"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190500"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Clr>
                <a:schemeClr val="tx2"/>
              </a:buClr>
              <a:buFont typeface="Arial" pitchFamily="34" charset="0"/>
              <a:buChar char="•"/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755576" y="3839274"/>
            <a:ext cx="7704856" cy="13179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latin typeface="+mj-lt"/>
              </a:rPr>
              <a:t>SARRERA (II)</a:t>
            </a:r>
            <a:endParaRPr lang="es-ES" b="1" dirty="0">
              <a:latin typeface="+mj-lt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55216" y="1556792"/>
            <a:ext cx="836525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Datu-baseak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oso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hedatuta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daude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6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informazio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kopuru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handia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eskuragarri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dago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solidFill>
                  <a:schemeClr val="tx2"/>
                </a:solidFill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</a:t>
            </a:r>
            <a:r>
              <a:rPr lang="es-ES" sz="2800" dirty="0">
                <a:ea typeface="Arial Unicode MS" pitchFamily="34" charset="-128"/>
                <a:cs typeface="Arial Unicode MS" pitchFamily="34" charset="-128"/>
                <a:sym typeface="Wingdings" panose="05000000000000000000" pitchFamily="2" charset="2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sortzen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de-DE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urte askotan 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erabili </a:t>
            </a:r>
            <a:r>
              <a:rPr lang="de-DE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diren </a:t>
            </a:r>
            <a:r>
              <a:rPr lang="de-DE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farmakoen 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alerta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berriak</a:t>
            </a:r>
            <a:endParaRPr lang="es-ES" sz="2000" b="1" dirty="0" smtClean="0">
              <a:solidFill>
                <a:schemeClr val="tx2"/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efektu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larriak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ekiditzeko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zentzuzko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preskripzioa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beharrezkoa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da</a:t>
            </a:r>
          </a:p>
          <a:p>
            <a:pPr algn="just">
              <a:buClr>
                <a:schemeClr val="tx2"/>
              </a:buClr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%30 eta%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50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bitartean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efektu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larria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duen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medikamentua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it-IT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ez </a:t>
            </a:r>
            <a:r>
              <a:rPr lang="it-IT" sz="2000" dirty="0">
                <a:latin typeface="+mn-lt"/>
                <a:ea typeface="Arial Unicode MS" pitchFamily="34" charset="-128"/>
                <a:cs typeface="Arial Unicode MS" pitchFamily="34" charset="-128"/>
              </a:rPr>
              <a:t>zegoen adierazia erabili </a:t>
            </a:r>
            <a:r>
              <a:rPr lang="it-IT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zenerako</a:t>
            </a: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it-IT" sz="2000" dirty="0">
                <a:latin typeface="+mn-lt"/>
                <a:ea typeface="Arial Unicode MS" pitchFamily="34" charset="-128"/>
                <a:cs typeface="Arial Unicode MS" pitchFamily="34" charset="-128"/>
              </a:rPr>
              <a:t>ez zen beharrezkoa</a:t>
            </a:r>
            <a:endParaRPr lang="it-IT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okerreko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dosietan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agindu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zen</a:t>
            </a:r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Clr>
                <a:schemeClr val="tx2"/>
              </a:buClr>
              <a:buFontTx/>
              <a:buChar char="-"/>
            </a:pP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interakzio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larriak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kontuan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izan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gabe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agindu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zen</a:t>
            </a:r>
          </a:p>
        </p:txBody>
      </p:sp>
    </p:spTree>
    <p:extLst>
      <p:ext uri="{BB962C8B-B14F-4D97-AF65-F5344CB8AC3E}">
        <p14:creationId xmlns:p14="http://schemas.microsoft.com/office/powerpoint/2010/main" val="23827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(I)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Metamizola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agranulozitosia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772816"/>
            <a:ext cx="78488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Farmakozaintza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metamizolaren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lotutako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agranulozitosi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kasuen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berri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bereziki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britainiarrekin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marL="342900" indent="-34290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1946tik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ezagutzen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agranulozitosia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neutropenia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metamizolarekin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lotuta</a:t>
            </a:r>
            <a:r>
              <a:rPr lang="es-ES" sz="20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erreakzio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maiztasun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txikikoa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immunologikoa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larria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hiltzea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eragin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dezake</a:t>
            </a:r>
            <a:r>
              <a:rPr lang="es-ES" sz="2000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)</a:t>
            </a: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lvl="0" algn="ctr"/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Europa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iparraldeko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biztanleak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sentikorragoak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? </a:t>
            </a:r>
          </a:p>
          <a:p>
            <a:pPr lvl="0" algn="ctr"/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Faktore</a:t>
            </a:r>
            <a:r>
              <a:rPr lang="es-ES" sz="20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genetiko</a:t>
            </a:r>
            <a:r>
              <a:rPr lang="es-ES" sz="2000" b="1" dirty="0" smtClean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lvl="0" algn="ctr"/>
            <a:r>
              <a:rPr lang="es-ES" sz="20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Gaur</a:t>
            </a:r>
            <a:r>
              <a:rPr lang="es-ES" sz="20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egun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ezin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baztertu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baieztatu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. </a:t>
            </a:r>
            <a:endParaRPr lang="es-ES" sz="2000" dirty="0" smtClean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lvl="0" algn="ctr"/>
            <a:r>
              <a:rPr lang="es-ES" sz="20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Dosifikazioak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tratamenduaren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iraupenak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eta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aldi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bereko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tratamenduek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azal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dezaketela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desberdintasun</a:t>
            </a:r>
            <a:r>
              <a:rPr lang="es-ES" sz="20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20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geografikoak</a:t>
            </a:r>
            <a:endParaRPr lang="es-ES" sz="20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lvl="0" algn="just"/>
            <a:endParaRPr lang="es-ES" sz="18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>
              <a:latin typeface="+mn-lt"/>
              <a:ea typeface="Arial Unicode MS" pitchFamily="34" charset="-128"/>
              <a:cs typeface="Arial Unicode MS" pitchFamily="34" charset="-128"/>
            </a:endParaRPr>
          </a:p>
          <a:p>
            <a:pPr algn="just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395536" y="3573016"/>
            <a:ext cx="8280920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3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(II)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Metamizola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agranulozitosia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Ikerketa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epidemiologikoak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Katalunian</a:t>
            </a:r>
            <a:r>
              <a:rPr lang="es-ES" sz="1800" dirty="0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(1980-2001):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intzidentzia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0,56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(0,4-0,8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milioi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biztanleko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urtean</a:t>
            </a:r>
            <a:endParaRPr lang="es-ES" sz="1800" dirty="0" smtClean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Suedian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/1.439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preskripzioko</a:t>
            </a:r>
            <a:endParaRPr lang="es-ES" sz="1800" dirty="0" smtClean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r>
              <a:rPr lang="es-ES" sz="1800" dirty="0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Grecia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1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/133.000tik 466.000ra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tratamenduko</a:t>
            </a:r>
            <a:endParaRPr lang="es-ES" sz="1800" dirty="0" smtClean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Alemanian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 (1990-2012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):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kontsumoa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7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bider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20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milioi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EDZ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izatetik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140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milioi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izatera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eta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berriz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kasuen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jakinarazpenak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10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izatetik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50 </a:t>
            </a:r>
            <a:r>
              <a:rPr lang="es-ES" sz="1800" dirty="0" err="1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izatera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endParaRPr lang="es-ES" sz="18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algn="just">
              <a:buClr>
                <a:schemeClr val="tx2"/>
              </a:buClr>
            </a:pP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Litekeena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guztiak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jakinaraztea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kontrako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ondorio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ezaguna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delako</a:t>
            </a:r>
            <a:endParaRPr lang="es-ES" sz="18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EAE: 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1992-2018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artean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2-3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urtean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kasuen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kopurua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aldaketarik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gabe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Espainan</a:t>
            </a:r>
            <a:r>
              <a:rPr lang="es-ES" sz="1800" dirty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sv-SE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hazkundearekin batera areagotu direla kasuak</a:t>
            </a:r>
            <a:endParaRPr lang="es-ES" sz="18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800" dirty="0" err="1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Nagusiengan</a:t>
            </a:r>
            <a:r>
              <a:rPr lang="es-ES" sz="1800" dirty="0" smtClean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smtClean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eta </a:t>
            </a:r>
            <a:r>
              <a:rPr lang="es-ES" sz="1800" dirty="0" err="1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astebete</a:t>
            </a:r>
            <a:r>
              <a:rPr lang="es-ES" sz="1800" dirty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baino</a:t>
            </a:r>
            <a:r>
              <a:rPr lang="es-ES" sz="1800" dirty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gehiagoetan</a:t>
            </a:r>
            <a:r>
              <a:rPr lang="es-ES" sz="1800" dirty="0">
                <a:solidFill>
                  <a:srgbClr val="31859B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arrisku</a:t>
            </a:r>
            <a:r>
              <a:rPr lang="es-ES" sz="1800" dirty="0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dirty="0" err="1">
                <a:solidFill>
                  <a:prstClr val="black"/>
                </a:solidFill>
                <a:latin typeface="Calibri"/>
                <a:ea typeface="Arial Unicode MS" pitchFamily="34" charset="-128"/>
                <a:cs typeface="Arial Unicode MS" pitchFamily="34" charset="-128"/>
              </a:rPr>
              <a:t>handiagoa</a:t>
            </a:r>
            <a:endParaRPr lang="es-ES" sz="18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endParaRPr lang="es-ES" sz="1800" dirty="0" smtClean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endParaRPr lang="es-ES" sz="1800" dirty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endParaRPr lang="es-ES" sz="1800" dirty="0" smtClean="0">
              <a:solidFill>
                <a:prstClr val="black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  <a:p>
            <a:pPr marL="285750" lvl="0" indent="-285750" algn="just">
              <a:buClr>
                <a:srgbClr val="4BACC6"/>
              </a:buClr>
              <a:buFont typeface="Arial" panose="020B0604020202020204" pitchFamily="34" charset="0"/>
              <a:buChar char="•"/>
            </a:pPr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5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 txBox="1">
            <a:spLocks noGrp="1"/>
          </p:cNvSpPr>
          <p:nvPr>
            <p:ph type="title"/>
          </p:nvPr>
        </p:nvSpPr>
        <p:spPr>
          <a:xfrm>
            <a:off x="457200" y="24597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ZENBAIT HAMARKADAZ ASKO ERABILI DIREN FARMAKOAK; ONGI ZEHAZTU GABEKO ARRISKUAK? (III)</a:t>
            </a:r>
            <a:endParaRPr lang="es-ES" sz="2400" b="1" dirty="0" smtClean="0">
              <a:solidFill>
                <a:schemeClr val="tx2"/>
              </a:solidFill>
              <a:latin typeface="+mn-lt"/>
            </a:endParaRPr>
          </a:p>
          <a:p>
            <a:pPr algn="just"/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Metamizola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eta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agranulozitosia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izateko</a:t>
            </a:r>
            <a:r>
              <a:rPr lang="es-ES" sz="2400" u="sng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</a:t>
            </a:r>
            <a:r>
              <a:rPr lang="es-ES" sz="2400" u="sng" dirty="0" err="1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arriskua</a:t>
            </a:r>
            <a:endParaRPr lang="es-ES" sz="2400" u="sng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9640" y="1628800"/>
            <a:ext cx="7848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s-ES" sz="2000" dirty="0" smtClean="0"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03300" y="1484784"/>
            <a:ext cx="784887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es-ES" sz="18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2018ko </a:t>
            </a:r>
            <a:r>
              <a:rPr lang="es-ES" sz="18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AEMPSen</a:t>
            </a:r>
            <a:r>
              <a:rPr lang="es-ES" sz="18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800" b="1" dirty="0" err="1" smtClean="0">
                <a:latin typeface="+mn-lt"/>
                <a:ea typeface="Arial Unicode MS" pitchFamily="34" charset="-128"/>
                <a:cs typeface="Arial Unicode MS" pitchFamily="34" charset="-128"/>
              </a:rPr>
              <a:t>Informazio-oharra</a:t>
            </a:r>
            <a:r>
              <a:rPr lang="es-ES" sz="1800" b="1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: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agindu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aurretik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anamnesi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zehatza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gauzatu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da,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agranulozitosia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izateko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arrisku-faktoreak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pazienteetan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erabiltzean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hipersentikortasuneko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erreakzioak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erreakzio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hematologikoak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izatearen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aurrekariak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immunoezabatzaileekin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edo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agranulozitosia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dezaketen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medikamentuekin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*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egindako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tratamenduak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dituzten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pazienteak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dadin</a:t>
            </a:r>
            <a:r>
              <a:rPr lang="es-ES" sz="1700" dirty="0" smtClean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Tratamendu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laburretarako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soilik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erabili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(7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egun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gehienez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ere),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eraginkorra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den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gutxieneko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dosian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Tratamendu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luzea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izanez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gero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aldizkako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kontrol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hematologikoak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dira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formula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leukozitarioa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barne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hartuta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Arreta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berezia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jarri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da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adineko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pazienteekin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Ez da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metamizola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erabili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kontrolik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egin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ezin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den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pazienteetan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adibidez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biztanleria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mugikorra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hots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turistak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).</a:t>
            </a:r>
          </a:p>
          <a:p>
            <a:pPr marL="285750" indent="-285750" algn="just"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Agranulozitosia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egon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daitekeela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adierazten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duten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sintomen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agerpena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zaindu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da.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Pazienteari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b="1" dirty="0" err="1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jakinarazi</a:t>
            </a:r>
            <a:r>
              <a:rPr lang="es-ES" sz="1700" b="1" dirty="0">
                <a:solidFill>
                  <a:schemeClr val="tx2"/>
                </a:solidFill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zaio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halako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sintomarik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badu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tratamendua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utzi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s-ES" sz="1700" dirty="0" err="1">
                <a:latin typeface="+mn-lt"/>
                <a:ea typeface="Arial Unicode MS" pitchFamily="34" charset="-128"/>
                <a:cs typeface="Arial Unicode MS" pitchFamily="34" charset="-128"/>
              </a:rPr>
              <a:t>behar</a:t>
            </a:r>
            <a:r>
              <a:rPr lang="es-ES" sz="1700" dirty="0">
                <a:latin typeface="+mn-lt"/>
                <a:ea typeface="Arial Unicode MS" pitchFamily="34" charset="-128"/>
                <a:cs typeface="Arial Unicode MS" pitchFamily="34" charset="-128"/>
              </a:rPr>
              <a:t> duela.</a:t>
            </a:r>
          </a:p>
        </p:txBody>
      </p:sp>
    </p:spTree>
    <p:extLst>
      <p:ext uri="{BB962C8B-B14F-4D97-AF65-F5344CB8AC3E}">
        <p14:creationId xmlns:p14="http://schemas.microsoft.com/office/powerpoint/2010/main" val="10518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nawMmTpcdlbfMFoGopqk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PzgoGZ8qpD1tJ3F4ATwb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6Gj9T9JaIbWbW0vWgijG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YCToOdBRTho2reSUHAN9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sKhi5dC2cZkLXKsAcNKVb"/>
</p:tagLst>
</file>

<file path=ppt/theme/theme1.xml><?xml version="1.0" encoding="utf-8"?>
<a:theme xmlns:a="http://schemas.openxmlformats.org/drawingml/2006/main" name="3_Diseño personalizado">
  <a:themeElements>
    <a:clrScheme name="Personalizado 2">
      <a:dk1>
        <a:sysClr val="windowText" lastClr="000000"/>
      </a:dk1>
      <a:lt1>
        <a:sysClr val="window" lastClr="FFFFFF"/>
      </a:lt1>
      <a:dk2>
        <a:srgbClr val="4BACC6"/>
      </a:dk2>
      <a:lt2>
        <a:srgbClr val="EEECE1"/>
      </a:lt2>
      <a:accent1>
        <a:srgbClr val="31859B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3493</TotalTime>
  <Words>1860</Words>
  <Application>Microsoft Office PowerPoint</Application>
  <PresentationFormat>Presentación en pantalla (4:3)</PresentationFormat>
  <Paragraphs>248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3_Diseño personalizado</vt:lpstr>
      <vt:lpstr>MEDIKAMENTUEN SEGURTASUNA: 2017-2018AN SORTUTAKO SEINALEAK ETA ALERTAK   27 Lib, 1 Zk. 2019</vt:lpstr>
      <vt:lpstr>AURKIBIDEA (I)</vt:lpstr>
      <vt:lpstr>AURKIBIDEA (II)</vt:lpstr>
      <vt:lpstr>AURKIBIDEA (III)</vt:lpstr>
      <vt:lpstr>SARRERA (I)</vt:lpstr>
      <vt:lpstr>SARRERA (II)</vt:lpstr>
      <vt:lpstr>ZENBAIT HAMARKADAZ ASKO ERABILI DIREN FARMAKOAK; ONGI ZEHAZTU GABEKO ARRISKUAK? (I) Metamizola eta agranulozitosia izateko arriskua</vt:lpstr>
      <vt:lpstr>ZENBAIT HAMARKADAZ ASKO ERABILI DIREN FARMAKOAK; ONGI ZEHAZTU GABEKO ARRISKUAK? (II) Metamizola eta agranulozitosia izateko arriskua</vt:lpstr>
      <vt:lpstr>ZENBAIT HAMARKADAZ ASKO ERABILI DIREN FARMAKOAK; ONGI ZEHAZTU GABEKO ARRISKUAK? (III) Metamizola eta agranulozitosia izateko arriskua</vt:lpstr>
      <vt:lpstr>ZENBAIT HAMARKADAZ ASKO ERABILI DIREN FARMAKOAK; ONGI ZEHAZTU GABEKO ARRISKUAK? (IV) Hidroklorotiazida (HKTZ) eta larruazaleko minbizia</vt:lpstr>
      <vt:lpstr>ZENBAIT HAMARKADAZ ASKO ERABILI DIREN FARMAKOAK; ONGI ZEHAZTU GABEKO ARRISKUAK? (V) Hidroklorotiazida eta larruazaleko minbizia</vt:lpstr>
      <vt:lpstr>ZENBAIT HAMARKADAZ ASKO ERABILI DIREN FARMAKOAK; ONGI ZEHAZTU GABEKO ARRISKUAK? (VI) Kinolonak eta fluorkinolonak: erabiltzeko murrizketa berriak</vt:lpstr>
      <vt:lpstr>ZENBAIT HAMARKADAZ ASKO ERABILI DIREN FARMAKOAK; ONGI ZEHAZTU GABEKO ARRISKUAK? (VIII) Kinolonak eta fluorkinolonak: erabiltzeko murrizketa berriak</vt:lpstr>
      <vt:lpstr>ZENBAIT HAMARKADAZ ASKO ERABILI DIREN FARMAKOAK; ONGI ZEHAZTU GABEKO ARRISKUAK? (IX) Kinolonak eta fluorkinolonak: erabiltzeko murrizketa berriak</vt:lpstr>
      <vt:lpstr>FABRIKAZIO-PROZESUAK ETA EZPURUTASUNAK:  SARTANAK ETA NITROSAMINAK (I)</vt:lpstr>
      <vt:lpstr>FABRIKAZIO-PROZESUAK ETA EZPURUTASUNAK:  SARTANAK ETA NITROSAMINAK (II)</vt:lpstr>
      <vt:lpstr>PREBENTZIOKO FARMAKOAK ETA  ONURA/ARRISKUA BALANTZE ZALANTZAGARRIA (I) Denosumab (Prolia®, ▼Xgeva®): kanpoko entzunbideko osteonekrosia, tratamenduaren ondorengo hausturak (errebote-efektua) eta lehen mailako neoplasia gaizto berriak izateko arriskua</vt:lpstr>
      <vt:lpstr>PREBENTZIOKO FARMAKOAK ETA  ONURA/ARRISKUA BALANTZE ZALANTZAGARRIA (II) Denosumab (Prolia®, ▼Xgeva®): kanpoko entzunbideko osteonekrosia, tratamenduaren ondorengo hausturak (errebote-efektua) eta lehen mailako neoplasia gaizto berriak izateko arriskua</vt:lpstr>
      <vt:lpstr>PREBENTZIOKO FARMAKOAK ETA  ONURA/ARRISKUA BALANTZE ZALANTZAGARRIA (III) Denosumab (Prolia®, ▼Xgeva®): kanpoko entzunbideko osteonekrosia, tratamenduaren ondorengo hausturak (errebote-efektua) eta lehen mailako neoplasia gaizto berriak izateko arriskua</vt:lpstr>
      <vt:lpstr>MINARENTZAKO FARMAKOAK: BATZUETAN, KONPONBIDE BAINOAGO ARAZO (I) Berehalako askapeneko fentaniloa:  hiperalgesia-, abusu- eta mendekotasun-arriskua</vt:lpstr>
      <vt:lpstr>MINARENTZAKO FARMAKOAK: BATZUETAN, KONPONBIDE BAINOAGO ARAZO (II) Berehalako askapeneko fentaniloa:  hiperalgesia-, abusu- eta mendekotasun-arriskua</vt:lpstr>
      <vt:lpstr>MINARENTZAKO FARMAKOAK: BATZUETAN, KONPONBIDE BAINOAGO ARAZO (III) Gabapentina, opioideekin batera erabiltzen ez denean:  arnas depresioa,  oker erabiltzeko arriskua</vt:lpstr>
      <vt:lpstr>XEDE TERAPEUTIKO BERRIAK DITUZTEN ANTIDIABETIKOAK (I) SGLT2aren inhibitzaileak: canagliflozina, dapagliflozina y empagliflozina fournier-en gangrena eta pankreatitis-arriskua</vt:lpstr>
      <vt:lpstr>XEDE TERAPEUTIKO BERRIAK DITUZTEN ANTIDIABETIKOAK (II) Inkretinikoak eta behazunbideetako minbizia izateko arriskua. Gliptinak eta penfigoide builosoa</vt:lpstr>
      <vt:lpstr>SEGURTASUNARI BURUZKO BESTE KOMUNIKAZIO BATZUK</vt:lpstr>
      <vt:lpstr>Informazio gehiago eta bibliografia…</vt:lpstr>
    </vt:vector>
  </TitlesOfParts>
  <Company>N.G.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INFAC Información Farmacoterapéutica</dc:title>
  <dc:creator>COMITE REDACCION INFAC</dc:creator>
  <cp:lastModifiedBy>A.T. Sanidad - Cerezo Otaño, Jon - LKS Outsourcing</cp:lastModifiedBy>
  <cp:revision>482</cp:revision>
  <dcterms:created xsi:type="dcterms:W3CDTF">2007-11-13T08:52:06Z</dcterms:created>
  <dcterms:modified xsi:type="dcterms:W3CDTF">2019-05-17T08:39:51Z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160ivq7-8rTnREubEONBuH9j9k92nA21cNajGSl9HSP4</vt:lpwstr>
  </property>
  <property fmtid="{D5CDD505-2E9C-101B-9397-08002B2CF9AE}" pid="3" name="Google.Documents.RevisionId">
    <vt:lpwstr>12863737458791287082</vt:lpwstr>
  </property>
  <property fmtid="{D5CDD505-2E9C-101B-9397-08002B2CF9AE}" pid="4" name="Google.Documents.PreviousRevisionId">
    <vt:lpwstr>12445244904266056390</vt:lpwstr>
  </property>
  <property fmtid="{D5CDD505-2E9C-101B-9397-08002B2CF9AE}" pid="5" name="Google.Documents.PluginVersion">
    <vt:lpwstr>2.0.2026.3768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true</vt:lpwstr>
  </property>
</Properties>
</file>